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9"/>
  </p:notesMasterIdLst>
  <p:handoutMasterIdLst>
    <p:handoutMasterId r:id="rId20"/>
  </p:handoutMasterIdLst>
  <p:sldIdLst>
    <p:sldId id="797" r:id="rId2"/>
    <p:sldId id="806" r:id="rId3"/>
    <p:sldId id="805" r:id="rId4"/>
    <p:sldId id="812" r:id="rId5"/>
    <p:sldId id="813" r:id="rId6"/>
    <p:sldId id="809" r:id="rId7"/>
    <p:sldId id="811" r:id="rId8"/>
    <p:sldId id="810" r:id="rId9"/>
    <p:sldId id="803" r:id="rId10"/>
    <p:sldId id="808" r:id="rId11"/>
    <p:sldId id="817" r:id="rId12"/>
    <p:sldId id="804" r:id="rId13"/>
    <p:sldId id="777" r:id="rId14"/>
    <p:sldId id="798" r:id="rId15"/>
    <p:sldId id="799" r:id="rId16"/>
    <p:sldId id="800" r:id="rId17"/>
    <p:sldId id="818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21" autoAdjust="0"/>
    <p:restoredTop sz="94434" autoAdjust="0"/>
  </p:normalViewPr>
  <p:slideViewPr>
    <p:cSldViewPr>
      <p:cViewPr varScale="1">
        <p:scale>
          <a:sx n="74" d="100"/>
          <a:sy n="74" d="100"/>
        </p:scale>
        <p:origin x="11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r">
              <a:defRPr sz="1200"/>
            </a:lvl1pPr>
          </a:lstStyle>
          <a:p>
            <a:fld id="{D3D32B06-4005-4939-AD6B-6E66FEC8A29A}" type="datetimeFigureOut">
              <a:rPr lang="en-CA" smtClean="0"/>
              <a:pPr/>
              <a:t>27/10/2015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r">
              <a:defRPr sz="1200"/>
            </a:lvl1pPr>
          </a:lstStyle>
          <a:p>
            <a:fld id="{1B9A2882-23E2-47BA-9612-ACADC36867AF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82938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r">
              <a:defRPr sz="1200"/>
            </a:lvl1pPr>
          </a:lstStyle>
          <a:p>
            <a:fld id="{7E5902B7-B365-47B2-8075-077687F6557D}" type="datetimeFigureOut">
              <a:rPr lang="en-CA" smtClean="0"/>
              <a:pPr/>
              <a:t>27/10/2015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4" tIns="46587" rIns="93174" bIns="46587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4" tIns="46587" rIns="93174" bIns="4658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r">
              <a:defRPr sz="1200"/>
            </a:lvl1pPr>
          </a:lstStyle>
          <a:p>
            <a:fld id="{F3BC3E04-267E-4772-9A69-3D76D1D29603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29396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9024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42680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75808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6449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86898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83347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16706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28866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3422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5891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9598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3848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510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0670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2072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9652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3657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65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40989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70580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9369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F416CD-67A3-4CF0-A210-F6AF31AC147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54354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90522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10/27/2015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80996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F416CD-67A3-4CF0-A210-F6AF31AC147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84009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26622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36795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84216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10/27/2015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258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7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13" Type="http://schemas.openxmlformats.org/officeDocument/2006/relationships/image" Target="../media/image29.jpg"/><Relationship Id="rId3" Type="http://schemas.openxmlformats.org/officeDocument/2006/relationships/image" Target="../media/image5.jpeg"/><Relationship Id="rId7" Type="http://schemas.openxmlformats.org/officeDocument/2006/relationships/image" Target="../media/image23.jpg"/><Relationship Id="rId12" Type="http://schemas.openxmlformats.org/officeDocument/2006/relationships/image" Target="../media/image2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11" Type="http://schemas.openxmlformats.org/officeDocument/2006/relationships/image" Target="../media/image27.jpg"/><Relationship Id="rId5" Type="http://schemas.openxmlformats.org/officeDocument/2006/relationships/image" Target="../media/image21.jpg"/><Relationship Id="rId15" Type="http://schemas.openxmlformats.org/officeDocument/2006/relationships/image" Target="../media/image31.jpg"/><Relationship Id="rId10" Type="http://schemas.openxmlformats.org/officeDocument/2006/relationships/image" Target="../media/image26.jpg"/><Relationship Id="rId4" Type="http://schemas.openxmlformats.org/officeDocument/2006/relationships/image" Target="../media/image6.png"/><Relationship Id="rId9" Type="http://schemas.openxmlformats.org/officeDocument/2006/relationships/image" Target="../media/image25.jpg"/><Relationship Id="rId1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5.jpeg"/><Relationship Id="rId7" Type="http://schemas.openxmlformats.org/officeDocument/2006/relationships/image" Target="../media/image3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mfrancis@nightingalechairs.co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410200"/>
            <a:ext cx="908308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Leather Grade Distinctions</a:t>
            </a:r>
          </a:p>
          <a:p>
            <a:pPr algn="ctr"/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Seating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Excellence since 1928</a:t>
            </a:r>
          </a:p>
          <a:p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-76200" y="6611778"/>
            <a:ext cx="9143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This presentation is confidential and is intended only for the individual named. Disclosing, copying, </a:t>
            </a:r>
            <a:r>
              <a:rPr lang="en-CA" sz="8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distributing </a:t>
            </a:r>
            <a:r>
              <a:rPr lang="en-CA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or taking any action in reliance on the contents of this information is strictly </a:t>
            </a:r>
            <a:r>
              <a:rPr lang="en-CA" sz="8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prohibited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55" y="1371600"/>
            <a:ext cx="7753845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9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79832" y="1600200"/>
            <a:ext cx="3135568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Leather Plus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Front of back, headrest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and seat covered with Standard/Madras leather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Back of back &amp; headrest covered with matching vinyl 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Grade 4 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17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Princess</a:t>
            </a:r>
            <a:r>
              <a:rPr lang="en-CA" sz="17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: Chair back front, back and seat all fully covered with</a:t>
            </a:r>
          </a:p>
          <a:p>
            <a:pPr algn="ctr"/>
            <a:r>
              <a:rPr lang="en-CA" sz="17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Princess Leather</a:t>
            </a:r>
            <a:endParaRPr lang="en-CA" sz="17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029" y="1219200"/>
            <a:ext cx="3643371" cy="432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94196">
            <a:off x="4293211" y="3083717"/>
            <a:ext cx="1014856" cy="9841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81245">
            <a:off x="3401815" y="2355599"/>
            <a:ext cx="1113749" cy="108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0217">
            <a:off x="500377" y="3572805"/>
            <a:ext cx="1113749" cy="108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08972" y="2315083"/>
            <a:ext cx="93184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700" i="1" dirty="0" smtClean="0">
                <a:latin typeface="Avenir LT 35 Light" panose="020B0303020000020003" pitchFamily="34" charset="0"/>
              </a:rPr>
              <a:t>Leather</a:t>
            </a:r>
            <a:endParaRPr lang="en-CA" sz="1700" i="1" dirty="0">
              <a:latin typeface="Avenir LT 35 Light" panose="020B03030200000200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9072" y="3190114"/>
            <a:ext cx="114307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700" i="1" dirty="0" smtClean="0">
                <a:latin typeface="Avenir LT 35 Light" panose="020B0303020000020003" pitchFamily="34" charset="0"/>
              </a:rPr>
              <a:t>Matching Vinyl</a:t>
            </a:r>
            <a:endParaRPr lang="en-CA" sz="1700" i="1" dirty="0">
              <a:latin typeface="Avenir LT 35 Light" panose="020B03030200000200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61696">
            <a:off x="2757866" y="1488151"/>
            <a:ext cx="1110065" cy="10764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48" y="2040628"/>
            <a:ext cx="1185406" cy="114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20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5000" y="1647885"/>
            <a:ext cx="3200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ENERSORB™ Movement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To allow for the dynamic movement of ENERSORB™ we incorporate a layer of Dacron™ between the leather and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ENERSORB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™ 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Additionally, there is a section of the back of the seat that is made with Mystic stretch fabric which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allows for breathability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029" y="1219200"/>
            <a:ext cx="3643371" cy="432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410200"/>
            <a:ext cx="1113749" cy="108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77985" y="5874647"/>
            <a:ext cx="134812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Mystic </a:t>
            </a:r>
            <a:endParaRPr lang="en-CA" sz="17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en-CA" sz="17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stretch </a:t>
            </a:r>
            <a:r>
              <a:rPr lang="en-CA" sz="1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fabric</a:t>
            </a:r>
            <a:endParaRPr lang="en-CA" sz="1700" dirty="0">
              <a:solidFill>
                <a:schemeClr val="bg1">
                  <a:lumMod val="50000"/>
                </a:schemeClr>
              </a:solidFill>
              <a:latin typeface="Avenir LT 35 Light" panose="020B03030200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62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1584841"/>
            <a:ext cx="30480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Double Stitching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Fabric [India Strip] is placed underneath the seam,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and double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stitched, where the leather pieces join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This strengthens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and 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reinforces the seam to avoid stretching or tearing to the seam by the natural stress put on seam by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the users weight </a:t>
            </a:r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76400"/>
            <a:ext cx="4371302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35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1789093"/>
            <a:ext cx="30480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Like the Look</a:t>
            </a:r>
          </a:p>
          <a:p>
            <a:pPr algn="ctr"/>
            <a:r>
              <a:rPr lang="en-CA" sz="2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of Leather ?</a:t>
            </a:r>
          </a:p>
          <a:p>
            <a:pPr algn="ctr"/>
            <a:endParaRPr lang="en-CA" sz="2400" b="1" i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4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Look no </a:t>
            </a:r>
            <a:r>
              <a:rPr lang="en-CA" sz="24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Further</a:t>
            </a:r>
          </a:p>
          <a:p>
            <a:endParaRPr lang="en-CA" dirty="0" smtClean="0"/>
          </a:p>
          <a:p>
            <a:endParaRPr lang="en-CA" dirty="0"/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Executive</a:t>
            </a:r>
          </a:p>
          <a:p>
            <a:pPr algn="ctr"/>
            <a:endParaRPr lang="en-CA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Boardroom</a:t>
            </a:r>
          </a:p>
          <a:p>
            <a:pPr algn="ctr"/>
            <a:endParaRPr lang="en-CA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Guest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Waiting</a:t>
            </a:r>
          </a:p>
          <a:p>
            <a:pPr algn="ctr"/>
            <a:endParaRPr lang="en-CA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Staff Lounge</a:t>
            </a:r>
          </a:p>
          <a:p>
            <a:pPr algn="ctr"/>
            <a:endParaRPr lang="en-CA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Statement : front desk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62" y="105146"/>
            <a:ext cx="1488979" cy="136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331" y="3661200"/>
            <a:ext cx="1488980" cy="136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16" y="1832400"/>
            <a:ext cx="1488980" cy="136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775" y="91955"/>
            <a:ext cx="1488979" cy="136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30" y="5185200"/>
            <a:ext cx="1488980" cy="136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364" y="5185200"/>
            <a:ext cx="1488980" cy="136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386" y="1832400"/>
            <a:ext cx="1488979" cy="1368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796" y="105146"/>
            <a:ext cx="1488979" cy="1368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52" y="3585000"/>
            <a:ext cx="1488980" cy="136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854" y="3585000"/>
            <a:ext cx="1488980" cy="1368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33400" y="1447800"/>
            <a:ext cx="571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chemeClr val="bg1">
                    <a:lumMod val="50000"/>
                  </a:schemeClr>
                </a:solidFill>
                <a:latin typeface="Avenir LT 35 Light" panose="020B0303020000020003" pitchFamily="34" charset="0"/>
              </a:rPr>
              <a:t>CXO L6200D         Presider 7700D        </a:t>
            </a:r>
            <a:r>
              <a:rPr lang="en-CA" sz="1400" dirty="0" err="1" smtClean="0">
                <a:solidFill>
                  <a:schemeClr val="bg1">
                    <a:lumMod val="50000"/>
                  </a:schemeClr>
                </a:solidFill>
                <a:latin typeface="Avenir LT 35 Light" panose="020B0303020000020003" pitchFamily="34" charset="0"/>
              </a:rPr>
              <a:t>Khroma</a:t>
            </a:r>
            <a:r>
              <a:rPr lang="en-CA" sz="1400" dirty="0" smtClean="0">
                <a:solidFill>
                  <a:schemeClr val="bg1">
                    <a:lumMod val="50000"/>
                  </a:schemeClr>
                </a:solidFill>
                <a:latin typeface="Avenir LT 35 Light" panose="020B0303020000020003" pitchFamily="34" charset="0"/>
              </a:rPr>
              <a:t> 3400D   </a:t>
            </a:r>
            <a:endParaRPr lang="en-CA" sz="1400" dirty="0">
              <a:solidFill>
                <a:schemeClr val="bg1">
                  <a:lumMod val="50000"/>
                </a:schemeClr>
              </a:solidFill>
              <a:latin typeface="Avenir LT 35 Light" panose="020B03030200000200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3197423"/>
            <a:ext cx="65109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chemeClr val="bg1">
                    <a:lumMod val="50000"/>
                  </a:schemeClr>
                </a:solidFill>
                <a:latin typeface="Avenir LT 35 Light" panose="020B0303020000020003" pitchFamily="34" charset="0"/>
              </a:rPr>
              <a:t>Escape 7100D          </a:t>
            </a:r>
            <a:r>
              <a:rPr lang="en-CA" sz="1400" dirty="0" err="1" smtClean="0">
                <a:solidFill>
                  <a:schemeClr val="bg1">
                    <a:lumMod val="50000"/>
                  </a:schemeClr>
                </a:solidFill>
                <a:latin typeface="Avenir LT 35 Light" panose="020B0303020000020003" pitchFamily="34" charset="0"/>
              </a:rPr>
              <a:t>Manno</a:t>
            </a:r>
            <a:r>
              <a:rPr lang="en-CA" sz="1400" dirty="0" smtClean="0">
                <a:solidFill>
                  <a:schemeClr val="bg1">
                    <a:lumMod val="50000"/>
                  </a:schemeClr>
                </a:solidFill>
                <a:latin typeface="Avenir LT 35 Light" panose="020B0303020000020003" pitchFamily="34" charset="0"/>
              </a:rPr>
              <a:t> 8600D   </a:t>
            </a:r>
            <a:r>
              <a:rPr lang="en-CA" sz="1400" dirty="0" err="1" smtClean="0">
                <a:solidFill>
                  <a:schemeClr val="bg1">
                    <a:lumMod val="50000"/>
                  </a:schemeClr>
                </a:solidFill>
                <a:latin typeface="Avenir LT 35 Light" panose="020B0303020000020003" pitchFamily="34" charset="0"/>
              </a:rPr>
              <a:t>Manno</a:t>
            </a:r>
            <a:r>
              <a:rPr lang="en-CA" sz="1400" dirty="0" smtClean="0">
                <a:solidFill>
                  <a:schemeClr val="bg1">
                    <a:lumMod val="50000"/>
                  </a:schemeClr>
                </a:solidFill>
                <a:latin typeface="Avenir LT 35 Light" panose="020B0303020000020003" pitchFamily="34" charset="0"/>
              </a:rPr>
              <a:t> Timber 8660D</a:t>
            </a:r>
            <a:endParaRPr lang="en-CA" sz="1400" dirty="0">
              <a:solidFill>
                <a:schemeClr val="bg1">
                  <a:lumMod val="50000"/>
                </a:schemeClr>
              </a:solidFill>
              <a:latin typeface="Avenir LT 35 Light" panose="020B0303020000020003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122" y="1832400"/>
            <a:ext cx="1488980" cy="1368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09600" y="4950023"/>
            <a:ext cx="6579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chemeClr val="bg1">
                    <a:lumMod val="50000"/>
                  </a:schemeClr>
                </a:solidFill>
                <a:latin typeface="Avenir LT 35 Light" panose="020B0303020000020003" pitchFamily="34" charset="0"/>
              </a:rPr>
              <a:t>Proxy 4900D                   </a:t>
            </a:r>
            <a:r>
              <a:rPr lang="en-CA" sz="1400" dirty="0">
                <a:solidFill>
                  <a:schemeClr val="bg1">
                    <a:lumMod val="50000"/>
                  </a:schemeClr>
                </a:solidFill>
                <a:latin typeface="Avenir LT 35 Light" panose="020B0303020000020003" pitchFamily="34" charset="0"/>
              </a:rPr>
              <a:t>Danforth  </a:t>
            </a:r>
            <a:r>
              <a:rPr lang="en-CA" sz="1400" dirty="0" smtClean="0">
                <a:solidFill>
                  <a:schemeClr val="bg1">
                    <a:lumMod val="50000"/>
                  </a:schemeClr>
                </a:solidFill>
                <a:latin typeface="Avenir LT 35 Light" panose="020B0303020000020003" pitchFamily="34" charset="0"/>
              </a:rPr>
              <a:t>            Reward_4800</a:t>
            </a:r>
            <a:endParaRPr lang="en-CA" sz="1400" dirty="0">
              <a:solidFill>
                <a:schemeClr val="bg1">
                  <a:lumMod val="50000"/>
                </a:schemeClr>
              </a:solidFill>
              <a:latin typeface="Avenir LT 35 Light" panose="020B03030200000200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90600" y="6474023"/>
            <a:ext cx="502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chemeClr val="bg1">
                    <a:lumMod val="50000"/>
                  </a:schemeClr>
                </a:solidFill>
                <a:latin typeface="Avenir LT 35 Light" panose="020B0303020000020003" pitchFamily="34" charset="0"/>
              </a:rPr>
              <a:t>Lakeshore 1301             Lakeshore Interlock</a:t>
            </a:r>
            <a:endParaRPr lang="en-CA" sz="1400" dirty="0">
              <a:solidFill>
                <a:schemeClr val="bg1">
                  <a:lumMod val="50000"/>
                </a:schemeClr>
              </a:solidFill>
              <a:latin typeface="Avenir LT 35 Light" panose="020B03030200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8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53000" y="1371600"/>
            <a:ext cx="388620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Level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1 e3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Certified</a:t>
            </a: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GREENGUARD Children &amp; School and Indoor Air Quality Certified</a:t>
            </a:r>
            <a:endParaRPr lang="en-CA" sz="2000" b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Nightingale is a 100% waste free facility; powered by Solar &amp; Wind</a:t>
            </a:r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303" y="1371600"/>
            <a:ext cx="1047594" cy="86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GG_C&amp;S_RGB_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743200"/>
            <a:ext cx="1415427" cy="70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310458"/>
            <a:ext cx="1878050" cy="7949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10" y="1734000"/>
            <a:ext cx="410059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9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53000" y="1733014"/>
            <a:ext cx="388620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Rating &amp; Warranty</a:t>
            </a:r>
            <a:endParaRPr lang="en-CA" sz="2400" b="1" i="1" dirty="0"/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40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5 Years</a:t>
            </a:r>
          </a:p>
          <a:p>
            <a:pPr algn="ctr"/>
            <a:endParaRPr lang="en-CA" sz="1000" b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Standard : 250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–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300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pounds</a:t>
            </a:r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1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40 hour week</a:t>
            </a:r>
          </a:p>
          <a:p>
            <a:pPr algn="ctr"/>
            <a:endParaRPr lang="en-CA" sz="2000" b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b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40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3 Years</a:t>
            </a:r>
          </a:p>
          <a:p>
            <a:pPr algn="ctr"/>
            <a:endParaRPr lang="en-CA" sz="1000" b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Heavy Duty : 350 – 450 pounds</a:t>
            </a:r>
          </a:p>
          <a:p>
            <a:pPr algn="ctr"/>
            <a:endParaRPr lang="en-CA" sz="1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       27/7 usage</a:t>
            </a:r>
          </a:p>
        </p:txBody>
      </p:sp>
      <p:pic>
        <p:nvPicPr>
          <p:cNvPr id="8" name="Picture 6" descr="http://allpointscollision.com/wp-content/uploads/2012/06/lifetime-warranty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7400"/>
            <a:ext cx="3581400" cy="288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68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638800"/>
            <a:ext cx="908308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Questions</a:t>
            </a:r>
            <a:endParaRPr lang="en-CA" dirty="0"/>
          </a:p>
          <a:p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762000"/>
            <a:ext cx="4953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49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type="subTitle" idx="4294967295"/>
          </p:nvPr>
        </p:nvSpPr>
        <p:spPr>
          <a:xfrm>
            <a:off x="4495800" y="1143000"/>
            <a:ext cx="4648200" cy="5715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Mark Francis</a:t>
            </a:r>
          </a:p>
          <a:p>
            <a:pPr marL="0" indent="0" algn="ctr">
              <a:buNone/>
            </a:pP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Learning &amp; </a:t>
            </a:r>
            <a:r>
              <a:rPr lang="en-C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Development </a:t>
            </a: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Manager</a:t>
            </a:r>
          </a:p>
          <a:p>
            <a:pPr marL="0" indent="0" algn="ctr">
              <a:buNone/>
            </a:pP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Nightingale </a:t>
            </a:r>
            <a:r>
              <a:rPr lang="en-C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University </a:t>
            </a:r>
            <a:endParaRPr lang="en-CA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CA" sz="1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905.896.3434</a:t>
            </a:r>
          </a:p>
          <a:p>
            <a:pPr marL="0" indent="0" algn="ctr">
              <a:buNone/>
            </a:pP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800.363.8954</a:t>
            </a:r>
          </a:p>
          <a:p>
            <a:pPr marL="0" indent="0" algn="ctr">
              <a:buNone/>
            </a:pP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Ext </a:t>
            </a:r>
            <a:r>
              <a:rPr lang="en-C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204 </a:t>
            </a:r>
            <a:endParaRPr lang="en-CA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CA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hlinkClick r:id="rId3"/>
              </a:rPr>
              <a:t>mfrancis@nightingalechairs.com</a:t>
            </a:r>
            <a:endParaRPr lang="en-CA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CA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CA" sz="250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www.nightingalechairs.com</a:t>
            </a:r>
            <a:endParaRPr lang="en-CA" sz="2500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1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18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1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1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78" y="1524000"/>
            <a:ext cx="4010722" cy="4010722"/>
          </a:xfrm>
          <a:prstGeom prst="rect">
            <a:avLst/>
          </a:prstGeom>
        </p:spPr>
      </p:pic>
      <p:pic>
        <p:nvPicPr>
          <p:cNvPr id="5" name="Picture 4" descr="00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39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1789093"/>
            <a:ext cx="30480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Look no </a:t>
            </a:r>
            <a:r>
              <a:rPr lang="en-CA" sz="24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Further </a:t>
            </a:r>
            <a:r>
              <a:rPr lang="en-CA" sz="24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for the </a:t>
            </a:r>
            <a:r>
              <a:rPr lang="en-CA" sz="24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Leather Look</a:t>
            </a:r>
            <a:endParaRPr lang="en-CA" sz="2400" b="1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Standard / Madras</a:t>
            </a: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Princess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0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12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1219200"/>
            <a:ext cx="861060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Factors </a:t>
            </a:r>
            <a:r>
              <a:rPr lang="en-CA" sz="24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Affecting </a:t>
            </a:r>
            <a:r>
              <a:rPr lang="en-CA" sz="24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Raw Leather Quality</a:t>
            </a:r>
          </a:p>
          <a:p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en-CA" sz="20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Lower </a:t>
            </a:r>
            <a:r>
              <a:rPr lang="en-CA" sz="200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Alps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: </a:t>
            </a:r>
            <a:r>
              <a:rPr lang="en-CA" sz="20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Italy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, 		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		</a:t>
            </a:r>
            <a:r>
              <a:rPr lang="en-CA" sz="200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Other </a:t>
            </a:r>
            <a:r>
              <a:rPr lang="en-CA" sz="20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Areas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: US, South America</a:t>
            </a:r>
          </a:p>
          <a:p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Switzerland &amp;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South Germany	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	Russia, Australia, South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Africa &amp; Asia</a:t>
            </a:r>
          </a:p>
          <a:p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Stable climate year round		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	Extreme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temps</a:t>
            </a:r>
          </a:p>
          <a:p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Stone and wood fences		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	Barbed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wire fences</a:t>
            </a:r>
          </a:p>
          <a:p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Ear tags				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	Branding</a:t>
            </a:r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Grass fed				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Grain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fed</a:t>
            </a:r>
          </a:p>
          <a:p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No growth hormones		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	Growth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hormones</a:t>
            </a:r>
          </a:p>
          <a:p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No electric prods			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	Electric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prods</a:t>
            </a:r>
          </a:p>
          <a:p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Free range			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	Feeder pens</a:t>
            </a:r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Minimal insect bites		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	Insect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bites / parasites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common</a:t>
            </a:r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en-CA" sz="24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90% Hide Yield 			60% Hide Yield</a:t>
            </a:r>
          </a:p>
          <a:p>
            <a:endParaRPr lang="en-CA" sz="2400" b="1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en-CA" sz="1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* Hide Yield is percentage of whole hide suitable for use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290449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05400" y="1334899"/>
            <a:ext cx="3810000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Split Hides </a:t>
            </a:r>
            <a:endParaRPr lang="en-CA" sz="2400" b="1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 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Bottom - </a:t>
            </a:r>
            <a:r>
              <a:rPr lang="en-CA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Split Leather;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used for 'cowhide work gloves', </a:t>
            </a:r>
            <a:r>
              <a:rPr lang="en-CA" sz="20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etc</a:t>
            </a:r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14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Top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- </a:t>
            </a:r>
            <a:r>
              <a:rPr lang="en-CA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Top Grain Leather;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used for high quality footwear, purses, sofas, </a:t>
            </a:r>
            <a:r>
              <a:rPr lang="en-CA" sz="20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etc</a:t>
            </a:r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1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 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'Top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Grain Leather' is further divided into two basic categories: </a:t>
            </a:r>
            <a:r>
              <a:rPr lang="en-CA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Full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or </a:t>
            </a:r>
            <a:r>
              <a:rPr lang="en-CA" sz="20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Semi-Corrected,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based on quality </a:t>
            </a: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 </a:t>
            </a:r>
            <a:r>
              <a:rPr lang="en-CA" sz="17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* ‘Top</a:t>
            </a:r>
            <a:r>
              <a:rPr lang="en-CA" sz="1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' indicates the </a:t>
            </a:r>
            <a:r>
              <a:rPr lang="en-CA" sz="17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top portion </a:t>
            </a:r>
            <a:r>
              <a:rPr lang="en-CA" sz="1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of a hide, not the quality of the leather and is in reference is to </a:t>
            </a:r>
            <a:r>
              <a:rPr lang="en-CA" sz="17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where the leather was </a:t>
            </a:r>
            <a:r>
              <a:rPr lang="en-CA" sz="170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cut,</a:t>
            </a:r>
            <a:r>
              <a:rPr lang="en-CA" sz="17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CA" sz="1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rather than the </a:t>
            </a:r>
            <a:r>
              <a:rPr lang="en-CA" sz="17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grade</a:t>
            </a:r>
            <a:endParaRPr lang="en-CA" sz="17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23" y="2209800"/>
            <a:ext cx="4523077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5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24400" y="1066800"/>
            <a:ext cx="419100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Semi-Corrected : </a:t>
            </a:r>
            <a:r>
              <a:rPr lang="en-CA" sz="200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Standard/Madras</a:t>
            </a:r>
            <a:endParaRPr lang="en-CA" sz="2000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1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Imperfections </a:t>
            </a:r>
            <a:r>
              <a:rPr lang="en-C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are corrected or sanded off, and an artificial grain embossed into the surface and dressed with stain or dyes</a:t>
            </a:r>
          </a:p>
          <a:p>
            <a:pPr algn="ctr"/>
            <a:r>
              <a:rPr lang="en-CA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 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  </a:t>
            </a:r>
          </a:p>
          <a:p>
            <a:pPr algn="ctr"/>
            <a:r>
              <a:rPr lang="en-CA" sz="20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Full :  </a:t>
            </a:r>
            <a:r>
              <a:rPr lang="en-CA" sz="200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Prin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cess</a:t>
            </a:r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1000" b="1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Hides </a:t>
            </a:r>
            <a:r>
              <a:rPr lang="en-C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that have not been sanded or buffed to remove imperfections, such as scars, insect bites, on the surface of the hide</a:t>
            </a:r>
          </a:p>
          <a:p>
            <a:pPr algn="ctr"/>
            <a:endParaRPr lang="en-CA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Advantages:</a:t>
            </a:r>
          </a:p>
          <a:p>
            <a:pPr algn="ctr"/>
            <a:endParaRPr lang="en-CA" sz="8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Strength</a:t>
            </a: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C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and </a:t>
            </a:r>
            <a:r>
              <a:rPr lang="en-CA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durability</a:t>
            </a:r>
          </a:p>
          <a:p>
            <a:pPr algn="ctr"/>
            <a:endParaRPr lang="en-CA" sz="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Breathability</a:t>
            </a: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: If </a:t>
            </a:r>
            <a:r>
              <a:rPr lang="en-C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leather cannot breathe and absorb moisture </a:t>
            </a: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it will </a:t>
            </a:r>
            <a:r>
              <a:rPr lang="en-C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dry and </a:t>
            </a: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crack</a:t>
            </a:r>
            <a:endParaRPr lang="en-CA" dirty="0"/>
          </a:p>
          <a:p>
            <a:pPr algn="ctr"/>
            <a:endParaRPr lang="en-CA" sz="8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Rather </a:t>
            </a:r>
            <a:r>
              <a:rPr lang="en-C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than wearing out, it develops </a:t>
            </a: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 </a:t>
            </a:r>
            <a:r>
              <a:rPr lang="en-CA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‘patina’ </a:t>
            </a: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during </a:t>
            </a:r>
            <a:r>
              <a:rPr lang="en-C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its expected useful </a:t>
            </a: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lifetime</a:t>
            </a:r>
            <a:endParaRPr lang="en-CA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2594">
            <a:off x="168094" y="1514230"/>
            <a:ext cx="4603603" cy="25504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245334"/>
            <a:ext cx="2089745" cy="133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22254" y="5911334"/>
            <a:ext cx="869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Patina</a:t>
            </a:r>
            <a:endParaRPr lang="en-CA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17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0" y="1444109"/>
            <a:ext cx="35814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Bonded  Leather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Man-made </a:t>
            </a: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layer of </a:t>
            </a:r>
            <a:r>
              <a:rPr lang="en-C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 fiber or paper backer, a pulp made from shredded leather [very similar process to a paper mill] mixed with bonding materials and given a polyurethane coating which is embossed with </a:t>
            </a: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</a:t>
            </a:r>
          </a:p>
          <a:p>
            <a:pPr algn="ctr"/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leather-like </a:t>
            </a:r>
            <a:r>
              <a:rPr lang="en-C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texture</a:t>
            </a:r>
          </a:p>
          <a:p>
            <a:pPr algn="ctr"/>
            <a:r>
              <a:rPr lang="en-C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 </a:t>
            </a:r>
          </a:p>
          <a:p>
            <a:pPr algn="ctr"/>
            <a:r>
              <a:rPr lang="en-CA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Disadvantages</a:t>
            </a:r>
            <a:r>
              <a:rPr lang="en-CA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:</a:t>
            </a:r>
          </a:p>
          <a:p>
            <a:pPr algn="ctr"/>
            <a:endParaRPr lang="en-CA" sz="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Flaking, or peeling; </a:t>
            </a:r>
            <a:endParaRPr lang="en-CA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sometimes </a:t>
            </a:r>
            <a:r>
              <a:rPr lang="en-C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very </a:t>
            </a: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quickly</a:t>
            </a:r>
          </a:p>
          <a:p>
            <a:pPr algn="ctr"/>
            <a:endParaRPr lang="en-CA" sz="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No way to know how long </a:t>
            </a: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it</a:t>
            </a:r>
          </a:p>
          <a:p>
            <a:pPr algn="ctr"/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will </a:t>
            </a:r>
            <a:r>
              <a:rPr lang="en-C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last due to proprietary </a:t>
            </a:r>
            <a:r>
              <a:rPr lang="en-CA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mfg</a:t>
            </a:r>
            <a:r>
              <a:rPr lang="en-C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process of various </a:t>
            </a:r>
            <a:r>
              <a:rPr lang="en-CA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mfg</a:t>
            </a:r>
            <a:endParaRPr lang="en-CA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35" y="2038800"/>
            <a:ext cx="4316665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33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202" y="554360"/>
            <a:ext cx="2942608" cy="288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657600"/>
            <a:ext cx="3050416" cy="288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67400" y="1789093"/>
            <a:ext cx="3048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Genuine leather is made from full hides and cost much more than </a:t>
            </a:r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bonded leather</a:t>
            </a: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Hard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to tell the difference between the two, as once an item is made with bonded leather the appearance and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smell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are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nearly identical</a:t>
            </a:r>
            <a:endParaRPr lang="en-CA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87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5000" y="1320998"/>
            <a:ext cx="32004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Full </a:t>
            </a:r>
            <a:r>
              <a:rPr lang="en-CA" sz="2400" b="1" i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Analine</a:t>
            </a:r>
            <a:r>
              <a:rPr lang="en-CA" sz="24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Leather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  </a:t>
            </a:r>
          </a:p>
          <a:p>
            <a:pPr algn="ctr"/>
            <a:r>
              <a:rPr lang="en-C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Dyed exclusively with soluble dyes [synthetic, organic and carbon-based compounds] without any surface coatings; retaining the </a:t>
            </a: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hide’s </a:t>
            </a:r>
            <a:r>
              <a:rPr lang="en-C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natural surface with the complete original animal's skin structure; scars, pores, </a:t>
            </a:r>
            <a:r>
              <a:rPr lang="en-CA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etc</a:t>
            </a:r>
            <a:endParaRPr lang="en-CA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 </a:t>
            </a:r>
          </a:p>
          <a:p>
            <a:pPr algn="ctr"/>
            <a:r>
              <a:rPr lang="en-C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All </a:t>
            </a:r>
            <a:r>
              <a:rPr lang="en-CA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analine</a:t>
            </a: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C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leathers are first fully immersed in an aniline dye solution. Through this process the aniline dye completely diffuses into the leather, highlighting the </a:t>
            </a: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natural</a:t>
            </a:r>
          </a:p>
          <a:p>
            <a:pPr algn="ctr"/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beauty </a:t>
            </a:r>
            <a:r>
              <a:rPr lang="en-C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of the </a:t>
            </a: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hide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 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76400"/>
            <a:ext cx="4128001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56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1600200"/>
            <a:ext cx="30480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Aniline dyed leather will vary in color not only within the hide, but also from hide to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hide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Dye lots differ</a:t>
            </a:r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 </a:t>
            </a:r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Advantages</a:t>
            </a:r>
            <a:r>
              <a:rPr lang="en-CA" sz="200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:</a:t>
            </a:r>
          </a:p>
          <a:p>
            <a:pPr algn="ctr"/>
            <a:endParaRPr lang="en-CA" sz="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Color doesn’t rub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off</a:t>
            </a:r>
          </a:p>
          <a:p>
            <a:pPr algn="ctr"/>
            <a:endParaRPr lang="en-CA" sz="11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Superbly soft and supple; because no other coating or pigment is </a:t>
            </a:r>
            <a:r>
              <a:rPr lang="en-CA" sz="20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used</a:t>
            </a:r>
          </a:p>
          <a:p>
            <a:pPr algn="ctr"/>
            <a:endParaRPr lang="en-CA" sz="11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‘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Better with Age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’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51" y="1831200"/>
            <a:ext cx="4510649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96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TC103090434[[fn=Wood Type]]</Template>
  <TotalTime>8686</TotalTime>
  <Words>420</Words>
  <Application>Microsoft Office PowerPoint</Application>
  <PresentationFormat>On-screen Show (4:3)</PresentationFormat>
  <Paragraphs>201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Avenir LT 35 Light</vt:lpstr>
      <vt:lpstr>Calibri</vt:lpstr>
      <vt:lpstr>Rockwell</vt:lpstr>
      <vt:lpstr>Rockwell Condensed</vt:lpstr>
      <vt:lpstr>Wingdings</vt:lpstr>
      <vt:lpstr>Wood Type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2009 GFG Sales Meeting</dc:title>
  <dc:creator>User</dc:creator>
  <cp:lastModifiedBy>Mark Francis</cp:lastModifiedBy>
  <cp:revision>526</cp:revision>
  <cp:lastPrinted>2014-04-11T18:30:27Z</cp:lastPrinted>
  <dcterms:created xsi:type="dcterms:W3CDTF">2009-10-05T20:34:28Z</dcterms:created>
  <dcterms:modified xsi:type="dcterms:W3CDTF">2015-10-27T16:07:42Z</dcterms:modified>
</cp:coreProperties>
</file>