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4"/>
  </p:notesMasterIdLst>
  <p:handoutMasterIdLst>
    <p:handoutMasterId r:id="rId25"/>
  </p:handoutMasterIdLst>
  <p:sldIdLst>
    <p:sldId id="823" r:id="rId2"/>
    <p:sldId id="824" r:id="rId3"/>
    <p:sldId id="825" r:id="rId4"/>
    <p:sldId id="826" r:id="rId5"/>
    <p:sldId id="838" r:id="rId6"/>
    <p:sldId id="827" r:id="rId7"/>
    <p:sldId id="828" r:id="rId8"/>
    <p:sldId id="829" r:id="rId9"/>
    <p:sldId id="846" r:id="rId10"/>
    <p:sldId id="830" r:id="rId11"/>
    <p:sldId id="832" r:id="rId12"/>
    <p:sldId id="833" r:id="rId13"/>
    <p:sldId id="834" r:id="rId14"/>
    <p:sldId id="835" r:id="rId15"/>
    <p:sldId id="836" r:id="rId16"/>
    <p:sldId id="839" r:id="rId17"/>
    <p:sldId id="843" r:id="rId18"/>
    <p:sldId id="842" r:id="rId19"/>
    <p:sldId id="841" r:id="rId20"/>
    <p:sldId id="844" r:id="rId21"/>
    <p:sldId id="840" r:id="rId22"/>
    <p:sldId id="847"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16" autoAdjust="0"/>
    <p:restoredTop sz="94434" autoAdjust="0"/>
  </p:normalViewPr>
  <p:slideViewPr>
    <p:cSldViewPr>
      <p:cViewPr varScale="1">
        <p:scale>
          <a:sx n="74" d="100"/>
          <a:sy n="74" d="100"/>
        </p:scale>
        <p:origin x="115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B906E3-0372-4438-9094-3A95C90E30A2}" type="doc">
      <dgm:prSet loTypeId="urn:microsoft.com/office/officeart/2005/8/layout/hProcess3" loCatId="process" qsTypeId="urn:microsoft.com/office/officeart/2005/8/quickstyle/simple1" qsCatId="simple" csTypeId="urn:microsoft.com/office/officeart/2005/8/colors/accent5_5" csCatId="accent5" phldr="1"/>
      <dgm:spPr/>
      <dgm:t>
        <a:bodyPr/>
        <a:lstStyle/>
        <a:p>
          <a:endParaRPr lang="en-CA"/>
        </a:p>
      </dgm:t>
    </dgm:pt>
    <dgm:pt modelId="{1CB3C353-2E8E-4E14-810D-8176967C0A83}">
      <dgm:prSet custT="1"/>
      <dgm:spPr/>
      <dgm:t>
        <a:bodyPr/>
        <a:lstStyle/>
        <a:p>
          <a:pPr rtl="0"/>
          <a:r>
            <a:rPr lang="en-CA" sz="2000" b="1" dirty="0" smtClean="0">
              <a:solidFill>
                <a:schemeClr val="bg1"/>
              </a:solidFill>
              <a:latin typeface="Segoe Print" panose="02000600000000000000" pitchFamily="2" charset="0"/>
              <a:cs typeface="Times New Roman" panose="02020603050405020304" pitchFamily="18" charset="0"/>
            </a:rPr>
            <a:t>SHOW  SIT  TEST  WITH  KEY  OR  PHONE</a:t>
          </a:r>
          <a:endParaRPr lang="en-CA" sz="2000" b="1" dirty="0">
            <a:solidFill>
              <a:schemeClr val="bg1"/>
            </a:solidFill>
            <a:latin typeface="Segoe Print" panose="02000600000000000000" pitchFamily="2" charset="0"/>
            <a:cs typeface="Times New Roman" panose="02020603050405020304" pitchFamily="18" charset="0"/>
          </a:endParaRPr>
        </a:p>
      </dgm:t>
    </dgm:pt>
    <dgm:pt modelId="{59D8512D-1784-4B7F-8683-D0139FC88CF0}" type="parTrans" cxnId="{60EC9DC4-5BA5-4182-9F9C-BB3EF5AD14FA}">
      <dgm:prSet/>
      <dgm:spPr/>
      <dgm:t>
        <a:bodyPr/>
        <a:lstStyle/>
        <a:p>
          <a:endParaRPr lang="en-CA"/>
        </a:p>
      </dgm:t>
    </dgm:pt>
    <dgm:pt modelId="{C5B29A92-4D0E-4FBE-9739-FB0D45CEB360}" type="sibTrans" cxnId="{60EC9DC4-5BA5-4182-9F9C-BB3EF5AD14FA}">
      <dgm:prSet/>
      <dgm:spPr/>
      <dgm:t>
        <a:bodyPr/>
        <a:lstStyle/>
        <a:p>
          <a:endParaRPr lang="en-CA"/>
        </a:p>
      </dgm:t>
    </dgm:pt>
    <dgm:pt modelId="{A3ACBED2-C7E3-4366-A052-E083B00566D0}" type="pres">
      <dgm:prSet presAssocID="{EBB906E3-0372-4438-9094-3A95C90E30A2}" presName="Name0" presStyleCnt="0">
        <dgm:presLayoutVars>
          <dgm:dir/>
          <dgm:animLvl val="lvl"/>
          <dgm:resizeHandles val="exact"/>
        </dgm:presLayoutVars>
      </dgm:prSet>
      <dgm:spPr/>
      <dgm:t>
        <a:bodyPr/>
        <a:lstStyle/>
        <a:p>
          <a:endParaRPr lang="en-CA"/>
        </a:p>
      </dgm:t>
    </dgm:pt>
    <dgm:pt modelId="{81CE60C6-2ED1-4B4E-9DD3-9BF54C9A61B5}" type="pres">
      <dgm:prSet presAssocID="{EBB906E3-0372-4438-9094-3A95C90E30A2}" presName="dummy" presStyleCnt="0"/>
      <dgm:spPr/>
    </dgm:pt>
    <dgm:pt modelId="{E38EBA1D-74E3-4B0F-94AB-46B0E339E9FD}" type="pres">
      <dgm:prSet presAssocID="{EBB906E3-0372-4438-9094-3A95C90E30A2}" presName="linH" presStyleCnt="0"/>
      <dgm:spPr/>
    </dgm:pt>
    <dgm:pt modelId="{ADD57FAD-8713-40DC-AB33-7257CACC65A3}" type="pres">
      <dgm:prSet presAssocID="{EBB906E3-0372-4438-9094-3A95C90E30A2}" presName="padding1" presStyleCnt="0"/>
      <dgm:spPr/>
    </dgm:pt>
    <dgm:pt modelId="{E440827B-7F9F-4645-A01A-F6F785585171}" type="pres">
      <dgm:prSet presAssocID="{1CB3C353-2E8E-4E14-810D-8176967C0A83}" presName="linV" presStyleCnt="0"/>
      <dgm:spPr/>
    </dgm:pt>
    <dgm:pt modelId="{80A0AF9C-7D50-406E-A343-B49D4E29C401}" type="pres">
      <dgm:prSet presAssocID="{1CB3C353-2E8E-4E14-810D-8176967C0A83}" presName="spVertical1" presStyleCnt="0"/>
      <dgm:spPr/>
    </dgm:pt>
    <dgm:pt modelId="{AEA7A252-834A-4597-80C4-70E49A79CAE3}" type="pres">
      <dgm:prSet presAssocID="{1CB3C353-2E8E-4E14-810D-8176967C0A83}" presName="parTx" presStyleLbl="revTx" presStyleIdx="0" presStyleCnt="1" custScaleX="105097" custScaleY="128564" custLinFactNeighborX="-5677" custLinFactNeighborY="14802">
        <dgm:presLayoutVars>
          <dgm:chMax val="0"/>
          <dgm:chPref val="0"/>
          <dgm:bulletEnabled val="1"/>
        </dgm:presLayoutVars>
      </dgm:prSet>
      <dgm:spPr/>
      <dgm:t>
        <a:bodyPr/>
        <a:lstStyle/>
        <a:p>
          <a:endParaRPr lang="en-CA"/>
        </a:p>
      </dgm:t>
    </dgm:pt>
    <dgm:pt modelId="{D43FA688-B3BF-4D93-A960-12BBCB1E1C05}" type="pres">
      <dgm:prSet presAssocID="{1CB3C353-2E8E-4E14-810D-8176967C0A83}" presName="spVertical2" presStyleCnt="0"/>
      <dgm:spPr/>
    </dgm:pt>
    <dgm:pt modelId="{3252DD6B-355C-4144-B95C-E820DCAB7E4F}" type="pres">
      <dgm:prSet presAssocID="{1CB3C353-2E8E-4E14-810D-8176967C0A83}" presName="spVertical3" presStyleCnt="0"/>
      <dgm:spPr/>
    </dgm:pt>
    <dgm:pt modelId="{D7B21957-2E19-4BA4-9E53-C3D8F15547B1}" type="pres">
      <dgm:prSet presAssocID="{EBB906E3-0372-4438-9094-3A95C90E30A2}" presName="padding2" presStyleCnt="0"/>
      <dgm:spPr/>
    </dgm:pt>
    <dgm:pt modelId="{7A9C3311-9303-4075-BA4B-B4050ECA924F}" type="pres">
      <dgm:prSet presAssocID="{EBB906E3-0372-4438-9094-3A95C90E30A2}" presName="negArrow" presStyleCnt="0"/>
      <dgm:spPr/>
    </dgm:pt>
    <dgm:pt modelId="{3C6BD818-BD4A-416C-8456-3A3BEA408089}" type="pres">
      <dgm:prSet presAssocID="{EBB906E3-0372-4438-9094-3A95C90E30A2}" presName="backgroundArrow" presStyleLbl="node1" presStyleIdx="0" presStyleCnt="1" custScaleX="92983" custScaleY="131636"/>
      <dgm:spPr>
        <a:solidFill>
          <a:srgbClr val="00B050">
            <a:alpha val="90000"/>
          </a:srgbClr>
        </a:solidFill>
      </dgm:spPr>
    </dgm:pt>
  </dgm:ptLst>
  <dgm:cxnLst>
    <dgm:cxn modelId="{4E11BD78-BBC8-4950-B0EE-69B13FB40611}" type="presOf" srcId="{EBB906E3-0372-4438-9094-3A95C90E30A2}" destId="{A3ACBED2-C7E3-4366-A052-E083B00566D0}" srcOrd="0" destOrd="0" presId="urn:microsoft.com/office/officeart/2005/8/layout/hProcess3"/>
    <dgm:cxn modelId="{60EC9DC4-5BA5-4182-9F9C-BB3EF5AD14FA}" srcId="{EBB906E3-0372-4438-9094-3A95C90E30A2}" destId="{1CB3C353-2E8E-4E14-810D-8176967C0A83}" srcOrd="0" destOrd="0" parTransId="{59D8512D-1784-4B7F-8683-D0139FC88CF0}" sibTransId="{C5B29A92-4D0E-4FBE-9739-FB0D45CEB360}"/>
    <dgm:cxn modelId="{1452C47C-1094-4F5D-AB46-6FBF0D3350AA}" type="presOf" srcId="{1CB3C353-2E8E-4E14-810D-8176967C0A83}" destId="{AEA7A252-834A-4597-80C4-70E49A79CAE3}" srcOrd="0" destOrd="0" presId="urn:microsoft.com/office/officeart/2005/8/layout/hProcess3"/>
    <dgm:cxn modelId="{563CF301-0176-4224-8DB4-5D2FB5B1835E}" type="presParOf" srcId="{A3ACBED2-C7E3-4366-A052-E083B00566D0}" destId="{81CE60C6-2ED1-4B4E-9DD3-9BF54C9A61B5}" srcOrd="0" destOrd="0" presId="urn:microsoft.com/office/officeart/2005/8/layout/hProcess3"/>
    <dgm:cxn modelId="{00C0EBE8-2C29-4FCF-A545-F29ABE6D672E}" type="presParOf" srcId="{A3ACBED2-C7E3-4366-A052-E083B00566D0}" destId="{E38EBA1D-74E3-4B0F-94AB-46B0E339E9FD}" srcOrd="1" destOrd="0" presId="urn:microsoft.com/office/officeart/2005/8/layout/hProcess3"/>
    <dgm:cxn modelId="{ED0D1F8A-2897-4E98-805F-15E7D1428831}" type="presParOf" srcId="{E38EBA1D-74E3-4B0F-94AB-46B0E339E9FD}" destId="{ADD57FAD-8713-40DC-AB33-7257CACC65A3}" srcOrd="0" destOrd="0" presId="urn:microsoft.com/office/officeart/2005/8/layout/hProcess3"/>
    <dgm:cxn modelId="{5786B1FD-0027-4D52-A10E-7B084C712C09}" type="presParOf" srcId="{E38EBA1D-74E3-4B0F-94AB-46B0E339E9FD}" destId="{E440827B-7F9F-4645-A01A-F6F785585171}" srcOrd="1" destOrd="0" presId="urn:microsoft.com/office/officeart/2005/8/layout/hProcess3"/>
    <dgm:cxn modelId="{D0A03555-825A-41C8-8CA8-8F5B49A6D20F}" type="presParOf" srcId="{E440827B-7F9F-4645-A01A-F6F785585171}" destId="{80A0AF9C-7D50-406E-A343-B49D4E29C401}" srcOrd="0" destOrd="0" presId="urn:microsoft.com/office/officeart/2005/8/layout/hProcess3"/>
    <dgm:cxn modelId="{C122CF03-9769-452E-855A-B9F2E2269E57}" type="presParOf" srcId="{E440827B-7F9F-4645-A01A-F6F785585171}" destId="{AEA7A252-834A-4597-80C4-70E49A79CAE3}" srcOrd="1" destOrd="0" presId="urn:microsoft.com/office/officeart/2005/8/layout/hProcess3"/>
    <dgm:cxn modelId="{61C478C0-F3B4-49BA-A478-E5DE4AEA9221}" type="presParOf" srcId="{E440827B-7F9F-4645-A01A-F6F785585171}" destId="{D43FA688-B3BF-4D93-A960-12BBCB1E1C05}" srcOrd="2" destOrd="0" presId="urn:microsoft.com/office/officeart/2005/8/layout/hProcess3"/>
    <dgm:cxn modelId="{E1119184-6538-4BDA-9657-D7BBD4F7AB68}" type="presParOf" srcId="{E440827B-7F9F-4645-A01A-F6F785585171}" destId="{3252DD6B-355C-4144-B95C-E820DCAB7E4F}" srcOrd="3" destOrd="0" presId="urn:microsoft.com/office/officeart/2005/8/layout/hProcess3"/>
    <dgm:cxn modelId="{E38F9FD1-13EB-44E8-A367-D9EB65756E70}" type="presParOf" srcId="{E38EBA1D-74E3-4B0F-94AB-46B0E339E9FD}" destId="{D7B21957-2E19-4BA4-9E53-C3D8F15547B1}" srcOrd="2" destOrd="0" presId="urn:microsoft.com/office/officeart/2005/8/layout/hProcess3"/>
    <dgm:cxn modelId="{B36B0DBB-56B8-48BA-8C2D-39E6FFCC20E0}" type="presParOf" srcId="{E38EBA1D-74E3-4B0F-94AB-46B0E339E9FD}" destId="{7A9C3311-9303-4075-BA4B-B4050ECA924F}" srcOrd="3" destOrd="0" presId="urn:microsoft.com/office/officeart/2005/8/layout/hProcess3"/>
    <dgm:cxn modelId="{FAEB4D03-C225-499D-86C1-4497F104E89F}" type="presParOf" srcId="{E38EBA1D-74E3-4B0F-94AB-46B0E339E9FD}" destId="{3C6BD818-BD4A-416C-8456-3A3BEA408089}" srcOrd="4" destOrd="0" presId="urn:microsoft.com/office/officeart/2005/8/layout/hProcess3"/>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4" tIns="46587" rIns="93174" bIns="46587" rtlCol="0"/>
          <a:lstStyle>
            <a:lvl1pPr algn="l">
              <a:defRPr sz="1200"/>
            </a:lvl1pPr>
          </a:lstStyle>
          <a:p>
            <a:endParaRPr lang="en-CA"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4" tIns="46587" rIns="93174" bIns="46587" rtlCol="0"/>
          <a:lstStyle>
            <a:lvl1pPr algn="r">
              <a:defRPr sz="1200"/>
            </a:lvl1pPr>
          </a:lstStyle>
          <a:p>
            <a:fld id="{D3D32B06-4005-4939-AD6B-6E66FEC8A29A}" type="datetimeFigureOut">
              <a:rPr lang="en-CA" smtClean="0"/>
              <a:pPr/>
              <a:t>27/10/2015</a:t>
            </a:fld>
            <a:endParaRPr lang="en-CA"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174" tIns="46587" rIns="93174" bIns="46587"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4" tIns="46587" rIns="93174" bIns="46587" rtlCol="0" anchor="b"/>
          <a:lstStyle>
            <a:lvl1pPr algn="r">
              <a:defRPr sz="1200"/>
            </a:lvl1pPr>
          </a:lstStyle>
          <a:p>
            <a:fld id="{1B9A2882-23E2-47BA-9612-ACADC36867AF}" type="slidenum">
              <a:rPr lang="en-CA" smtClean="0"/>
              <a:pPr/>
              <a:t>‹#›</a:t>
            </a:fld>
            <a:endParaRPr lang="en-CA" dirty="0"/>
          </a:p>
        </p:txBody>
      </p:sp>
    </p:spTree>
    <p:extLst>
      <p:ext uri="{BB962C8B-B14F-4D97-AF65-F5344CB8AC3E}">
        <p14:creationId xmlns:p14="http://schemas.microsoft.com/office/powerpoint/2010/main" val="2482938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4" tIns="46587" rIns="93174" bIns="46587" rtlCol="0"/>
          <a:lstStyle>
            <a:lvl1pPr algn="l">
              <a:defRPr sz="1200"/>
            </a:lvl1pPr>
          </a:lstStyle>
          <a:p>
            <a:endParaRPr lang="en-CA" dirty="0"/>
          </a:p>
        </p:txBody>
      </p:sp>
      <p:sp>
        <p:nvSpPr>
          <p:cNvPr id="3" name="Date Placeholder 2"/>
          <p:cNvSpPr>
            <a:spLocks noGrp="1"/>
          </p:cNvSpPr>
          <p:nvPr>
            <p:ph type="dt" idx="1"/>
          </p:nvPr>
        </p:nvSpPr>
        <p:spPr>
          <a:xfrm>
            <a:off x="3970939" y="0"/>
            <a:ext cx="3037840" cy="464820"/>
          </a:xfrm>
          <a:prstGeom prst="rect">
            <a:avLst/>
          </a:prstGeom>
        </p:spPr>
        <p:txBody>
          <a:bodyPr vert="horz" lIns="93174" tIns="46587" rIns="93174" bIns="46587" rtlCol="0"/>
          <a:lstStyle>
            <a:lvl1pPr algn="r">
              <a:defRPr sz="1200"/>
            </a:lvl1pPr>
          </a:lstStyle>
          <a:p>
            <a:fld id="{7E5902B7-B365-47B2-8075-077687F6557D}" type="datetimeFigureOut">
              <a:rPr lang="en-CA" smtClean="0"/>
              <a:pPr/>
              <a:t>27/10/2015</a:t>
            </a:fld>
            <a:endParaRPr lang="en-CA"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4" tIns="46587" rIns="93174" bIns="46587"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4" tIns="46587" rIns="93174"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1" y="8829967"/>
            <a:ext cx="3037840" cy="464820"/>
          </a:xfrm>
          <a:prstGeom prst="rect">
            <a:avLst/>
          </a:prstGeom>
        </p:spPr>
        <p:txBody>
          <a:bodyPr vert="horz" lIns="93174" tIns="46587" rIns="93174" bIns="46587"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4" tIns="46587" rIns="93174" bIns="46587" rtlCol="0" anchor="b"/>
          <a:lstStyle>
            <a:lvl1pPr algn="r">
              <a:defRPr sz="1200"/>
            </a:lvl1pPr>
          </a:lstStyle>
          <a:p>
            <a:fld id="{F3BC3E04-267E-4772-9A69-3D76D1D29603}" type="slidenum">
              <a:rPr lang="en-CA" smtClean="0"/>
              <a:pPr/>
              <a:t>‹#›</a:t>
            </a:fld>
            <a:endParaRPr lang="en-CA" dirty="0"/>
          </a:p>
        </p:txBody>
      </p:sp>
    </p:spTree>
    <p:extLst>
      <p:ext uri="{BB962C8B-B14F-4D97-AF65-F5344CB8AC3E}">
        <p14:creationId xmlns:p14="http://schemas.microsoft.com/office/powerpoint/2010/main" val="2429396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3BC3E04-267E-4772-9A69-3D76D1D29603}" type="slidenum">
              <a:rPr lang="en-CA" smtClean="0"/>
              <a:pPr/>
              <a:t>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Header Placeholder 5"/>
          <p:cNvSpPr>
            <a:spLocks noGrp="1"/>
          </p:cNvSpPr>
          <p:nvPr>
            <p:ph type="hdr" sz="quarter" idx="12"/>
          </p:nvPr>
        </p:nvSpPr>
        <p:spPr/>
        <p:txBody>
          <a:bodyPr/>
          <a:lstStyle/>
          <a:p>
            <a:endParaRPr lang="en-CA" dirty="0"/>
          </a:p>
        </p:txBody>
      </p:sp>
    </p:spTree>
    <p:extLst>
      <p:ext uri="{BB962C8B-B14F-4D97-AF65-F5344CB8AC3E}">
        <p14:creationId xmlns:p14="http://schemas.microsoft.com/office/powerpoint/2010/main" val="1032607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3BC3E04-267E-4772-9A69-3D76D1D29603}" type="slidenum">
              <a:rPr lang="en-CA" smtClean="0"/>
              <a:pPr/>
              <a:t>10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Header Placeholder 5"/>
          <p:cNvSpPr>
            <a:spLocks noGrp="1"/>
          </p:cNvSpPr>
          <p:nvPr>
            <p:ph type="hdr" sz="quarter" idx="12"/>
          </p:nvPr>
        </p:nvSpPr>
        <p:spPr/>
        <p:txBody>
          <a:bodyPr/>
          <a:lstStyle/>
          <a:p>
            <a:endParaRPr lang="en-CA" dirty="0"/>
          </a:p>
        </p:txBody>
      </p:sp>
    </p:spTree>
    <p:extLst>
      <p:ext uri="{BB962C8B-B14F-4D97-AF65-F5344CB8AC3E}">
        <p14:creationId xmlns:p14="http://schemas.microsoft.com/office/powerpoint/2010/main" val="2856946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3BC3E04-267E-4772-9A69-3D76D1D29603}" type="slidenum">
              <a:rPr lang="en-CA" smtClean="0"/>
              <a:pPr/>
              <a:t>11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Header Placeholder 5"/>
          <p:cNvSpPr>
            <a:spLocks noGrp="1"/>
          </p:cNvSpPr>
          <p:nvPr>
            <p:ph type="hdr" sz="quarter" idx="12"/>
          </p:nvPr>
        </p:nvSpPr>
        <p:spPr/>
        <p:txBody>
          <a:bodyPr/>
          <a:lstStyle/>
          <a:p>
            <a:endParaRPr lang="en-CA" dirty="0"/>
          </a:p>
        </p:txBody>
      </p:sp>
    </p:spTree>
    <p:extLst>
      <p:ext uri="{BB962C8B-B14F-4D97-AF65-F5344CB8AC3E}">
        <p14:creationId xmlns:p14="http://schemas.microsoft.com/office/powerpoint/2010/main" val="975992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3BC3E04-267E-4772-9A69-3D76D1D29603}" type="slidenum">
              <a:rPr lang="en-CA" smtClean="0"/>
              <a:pPr/>
              <a:t>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Header Placeholder 5"/>
          <p:cNvSpPr>
            <a:spLocks noGrp="1"/>
          </p:cNvSpPr>
          <p:nvPr>
            <p:ph type="hdr" sz="quarter" idx="12"/>
          </p:nvPr>
        </p:nvSpPr>
        <p:spPr/>
        <p:txBody>
          <a:bodyPr/>
          <a:lstStyle/>
          <a:p>
            <a:endParaRPr lang="en-CA" dirty="0"/>
          </a:p>
        </p:txBody>
      </p:sp>
    </p:spTree>
    <p:extLst>
      <p:ext uri="{BB962C8B-B14F-4D97-AF65-F5344CB8AC3E}">
        <p14:creationId xmlns:p14="http://schemas.microsoft.com/office/powerpoint/2010/main" val="4163263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3BC3E04-267E-4772-9A69-3D76D1D29603}" type="slidenum">
              <a:rPr lang="en-CA" smtClean="0"/>
              <a:pPr/>
              <a:t>13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Header Placeholder 5"/>
          <p:cNvSpPr>
            <a:spLocks noGrp="1"/>
          </p:cNvSpPr>
          <p:nvPr>
            <p:ph type="hdr" sz="quarter" idx="12"/>
          </p:nvPr>
        </p:nvSpPr>
        <p:spPr/>
        <p:txBody>
          <a:bodyPr/>
          <a:lstStyle/>
          <a:p>
            <a:endParaRPr lang="en-CA" dirty="0"/>
          </a:p>
        </p:txBody>
      </p:sp>
    </p:spTree>
    <p:extLst>
      <p:ext uri="{BB962C8B-B14F-4D97-AF65-F5344CB8AC3E}">
        <p14:creationId xmlns:p14="http://schemas.microsoft.com/office/powerpoint/2010/main" val="791868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3BC3E04-267E-4772-9A69-3D76D1D29603}" type="slidenum">
              <a:rPr lang="en-CA" smtClean="0"/>
              <a:pPr/>
              <a:t>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Header Placeholder 5"/>
          <p:cNvSpPr>
            <a:spLocks noGrp="1"/>
          </p:cNvSpPr>
          <p:nvPr>
            <p:ph type="hdr" sz="quarter" idx="12"/>
          </p:nvPr>
        </p:nvSpPr>
        <p:spPr/>
        <p:txBody>
          <a:bodyPr/>
          <a:lstStyle/>
          <a:p>
            <a:endParaRPr lang="en-CA" dirty="0"/>
          </a:p>
        </p:txBody>
      </p:sp>
    </p:spTree>
    <p:extLst>
      <p:ext uri="{BB962C8B-B14F-4D97-AF65-F5344CB8AC3E}">
        <p14:creationId xmlns:p14="http://schemas.microsoft.com/office/powerpoint/2010/main" val="48222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3BC3E04-267E-4772-9A69-3D76D1D29603}" type="slidenum">
              <a:rPr lang="en-CA" smtClean="0"/>
              <a:pPr/>
              <a:t>15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Header Placeholder 5"/>
          <p:cNvSpPr>
            <a:spLocks noGrp="1"/>
          </p:cNvSpPr>
          <p:nvPr>
            <p:ph type="hdr" sz="quarter" idx="12"/>
          </p:nvPr>
        </p:nvSpPr>
        <p:spPr/>
        <p:txBody>
          <a:bodyPr/>
          <a:lstStyle/>
          <a:p>
            <a:endParaRPr lang="en-CA" dirty="0"/>
          </a:p>
        </p:txBody>
      </p:sp>
    </p:spTree>
    <p:extLst>
      <p:ext uri="{BB962C8B-B14F-4D97-AF65-F5344CB8AC3E}">
        <p14:creationId xmlns:p14="http://schemas.microsoft.com/office/powerpoint/2010/main" val="2132364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3BC3E04-267E-4772-9A69-3D76D1D29603}" type="slidenum">
              <a:rPr lang="en-CA" smtClean="0"/>
              <a:pPr/>
              <a:t>16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Header Placeholder 5"/>
          <p:cNvSpPr>
            <a:spLocks noGrp="1"/>
          </p:cNvSpPr>
          <p:nvPr>
            <p:ph type="hdr" sz="quarter" idx="12"/>
          </p:nvPr>
        </p:nvSpPr>
        <p:spPr/>
        <p:txBody>
          <a:bodyPr/>
          <a:lstStyle/>
          <a:p>
            <a:endParaRPr lang="en-CA" dirty="0"/>
          </a:p>
        </p:txBody>
      </p:sp>
    </p:spTree>
    <p:extLst>
      <p:ext uri="{BB962C8B-B14F-4D97-AF65-F5344CB8AC3E}">
        <p14:creationId xmlns:p14="http://schemas.microsoft.com/office/powerpoint/2010/main" val="2610174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3BC3E04-267E-4772-9A69-3D76D1D29603}" type="slidenum">
              <a:rPr lang="en-CA" smtClean="0"/>
              <a:pPr/>
              <a:t>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Header Placeholder 5"/>
          <p:cNvSpPr>
            <a:spLocks noGrp="1"/>
          </p:cNvSpPr>
          <p:nvPr>
            <p:ph type="hdr" sz="quarter" idx="12"/>
          </p:nvPr>
        </p:nvSpPr>
        <p:spPr/>
        <p:txBody>
          <a:bodyPr/>
          <a:lstStyle/>
          <a:p>
            <a:endParaRPr lang="en-CA" dirty="0"/>
          </a:p>
        </p:txBody>
      </p:sp>
    </p:spTree>
    <p:extLst>
      <p:ext uri="{BB962C8B-B14F-4D97-AF65-F5344CB8AC3E}">
        <p14:creationId xmlns:p14="http://schemas.microsoft.com/office/powerpoint/2010/main" val="3930604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3BC3E04-267E-4772-9A69-3D76D1D29603}" type="slidenum">
              <a:rPr lang="en-CA" smtClean="0"/>
              <a:pPr/>
              <a:t>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Header Placeholder 5"/>
          <p:cNvSpPr>
            <a:spLocks noGrp="1"/>
          </p:cNvSpPr>
          <p:nvPr>
            <p:ph type="hdr" sz="quarter" idx="12"/>
          </p:nvPr>
        </p:nvSpPr>
        <p:spPr/>
        <p:txBody>
          <a:bodyPr/>
          <a:lstStyle/>
          <a:p>
            <a:endParaRPr lang="en-CA" dirty="0"/>
          </a:p>
        </p:txBody>
      </p:sp>
    </p:spTree>
    <p:extLst>
      <p:ext uri="{BB962C8B-B14F-4D97-AF65-F5344CB8AC3E}">
        <p14:creationId xmlns:p14="http://schemas.microsoft.com/office/powerpoint/2010/main" val="4204071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3BC3E04-267E-4772-9A69-3D76D1D29603}" type="slidenum">
              <a:rPr lang="en-CA" smtClean="0"/>
              <a:pPr/>
              <a:t>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Header Placeholder 5"/>
          <p:cNvSpPr>
            <a:spLocks noGrp="1"/>
          </p:cNvSpPr>
          <p:nvPr>
            <p:ph type="hdr" sz="quarter" idx="12"/>
          </p:nvPr>
        </p:nvSpPr>
        <p:spPr/>
        <p:txBody>
          <a:bodyPr/>
          <a:lstStyle/>
          <a:p>
            <a:endParaRPr lang="en-CA" dirty="0"/>
          </a:p>
        </p:txBody>
      </p:sp>
    </p:spTree>
    <p:extLst>
      <p:ext uri="{BB962C8B-B14F-4D97-AF65-F5344CB8AC3E}">
        <p14:creationId xmlns:p14="http://schemas.microsoft.com/office/powerpoint/2010/main" val="1812483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3BC3E04-267E-4772-9A69-3D76D1D29603}" type="slidenum">
              <a:rPr lang="en-CA" smtClean="0"/>
              <a:pPr/>
              <a:t>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Header Placeholder 5"/>
          <p:cNvSpPr>
            <a:spLocks noGrp="1"/>
          </p:cNvSpPr>
          <p:nvPr>
            <p:ph type="hdr" sz="quarter" idx="12"/>
          </p:nvPr>
        </p:nvSpPr>
        <p:spPr/>
        <p:txBody>
          <a:bodyPr/>
          <a:lstStyle/>
          <a:p>
            <a:endParaRPr lang="en-CA" dirty="0"/>
          </a:p>
        </p:txBody>
      </p:sp>
    </p:spTree>
    <p:extLst>
      <p:ext uri="{BB962C8B-B14F-4D97-AF65-F5344CB8AC3E}">
        <p14:creationId xmlns:p14="http://schemas.microsoft.com/office/powerpoint/2010/main" val="43119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3BC3E04-267E-4772-9A69-3D76D1D29603}" type="slidenum">
              <a:rPr lang="en-CA" smtClean="0"/>
              <a:pPr/>
              <a:t>20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Header Placeholder 5"/>
          <p:cNvSpPr>
            <a:spLocks noGrp="1"/>
          </p:cNvSpPr>
          <p:nvPr>
            <p:ph type="hdr" sz="quarter" idx="12"/>
          </p:nvPr>
        </p:nvSpPr>
        <p:spPr/>
        <p:txBody>
          <a:bodyPr/>
          <a:lstStyle/>
          <a:p>
            <a:endParaRPr lang="en-CA" dirty="0"/>
          </a:p>
        </p:txBody>
      </p:sp>
    </p:spTree>
    <p:extLst>
      <p:ext uri="{BB962C8B-B14F-4D97-AF65-F5344CB8AC3E}">
        <p14:creationId xmlns:p14="http://schemas.microsoft.com/office/powerpoint/2010/main" val="431258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3BC3E04-267E-4772-9A69-3D76D1D29603}" type="slidenum">
              <a:rPr lang="en-CA" smtClean="0"/>
              <a:pPr/>
              <a:t>21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Header Placeholder 5"/>
          <p:cNvSpPr>
            <a:spLocks noGrp="1"/>
          </p:cNvSpPr>
          <p:nvPr>
            <p:ph type="hdr" sz="quarter" idx="12"/>
          </p:nvPr>
        </p:nvSpPr>
        <p:spPr/>
        <p:txBody>
          <a:bodyPr/>
          <a:lstStyle/>
          <a:p>
            <a:endParaRPr lang="en-CA" dirty="0"/>
          </a:p>
        </p:txBody>
      </p:sp>
    </p:spTree>
    <p:extLst>
      <p:ext uri="{BB962C8B-B14F-4D97-AF65-F5344CB8AC3E}">
        <p14:creationId xmlns:p14="http://schemas.microsoft.com/office/powerpoint/2010/main" val="1516303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3BC3E04-267E-4772-9A69-3D76D1D29603}" type="slidenum">
              <a:rPr lang="en-CA" smtClean="0"/>
              <a:pPr/>
              <a:t>22</a:t>
            </a:fld>
            <a:endParaRPr lang="en-CA"/>
          </a:p>
        </p:txBody>
      </p:sp>
      <p:sp>
        <p:nvSpPr>
          <p:cNvPr id="5" name="Footer Placeholder 4"/>
          <p:cNvSpPr>
            <a:spLocks noGrp="1"/>
          </p:cNvSpPr>
          <p:nvPr>
            <p:ph type="ftr" sz="quarter" idx="11"/>
          </p:nvPr>
        </p:nvSpPr>
        <p:spPr/>
        <p:txBody>
          <a:bodyPr/>
          <a:lstStyle/>
          <a:p>
            <a:endParaRPr lang="en-CA"/>
          </a:p>
        </p:txBody>
      </p:sp>
      <p:sp>
        <p:nvSpPr>
          <p:cNvPr id="6" name="Header Placeholder 5"/>
          <p:cNvSpPr>
            <a:spLocks noGrp="1"/>
          </p:cNvSpPr>
          <p:nvPr>
            <p:ph type="hdr" sz="quarter" idx="12"/>
          </p:nvPr>
        </p:nvSpPr>
        <p:spPr/>
        <p:txBody>
          <a:bodyPr/>
          <a:lstStyle/>
          <a:p>
            <a:endParaRPr lang="en-CA"/>
          </a:p>
        </p:txBody>
      </p:sp>
    </p:spTree>
    <p:extLst>
      <p:ext uri="{BB962C8B-B14F-4D97-AF65-F5344CB8AC3E}">
        <p14:creationId xmlns:p14="http://schemas.microsoft.com/office/powerpoint/2010/main" val="2609919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3BC3E04-267E-4772-9A69-3D76D1D29603}" type="slidenum">
              <a:rPr lang="en-CA" smtClean="0"/>
              <a:pPr/>
              <a:t>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Header Placeholder 5"/>
          <p:cNvSpPr>
            <a:spLocks noGrp="1"/>
          </p:cNvSpPr>
          <p:nvPr>
            <p:ph type="hdr" sz="quarter" idx="12"/>
          </p:nvPr>
        </p:nvSpPr>
        <p:spPr/>
        <p:txBody>
          <a:bodyPr/>
          <a:lstStyle/>
          <a:p>
            <a:endParaRPr lang="en-CA" dirty="0"/>
          </a:p>
        </p:txBody>
      </p:sp>
    </p:spTree>
    <p:extLst>
      <p:ext uri="{BB962C8B-B14F-4D97-AF65-F5344CB8AC3E}">
        <p14:creationId xmlns:p14="http://schemas.microsoft.com/office/powerpoint/2010/main" val="3324196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3BC3E04-267E-4772-9A69-3D76D1D29603}" type="slidenum">
              <a:rPr lang="en-CA" smtClean="0"/>
              <a:pPr/>
              <a:t>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Header Placeholder 5"/>
          <p:cNvSpPr>
            <a:spLocks noGrp="1"/>
          </p:cNvSpPr>
          <p:nvPr>
            <p:ph type="hdr" sz="quarter" idx="12"/>
          </p:nvPr>
        </p:nvSpPr>
        <p:spPr/>
        <p:txBody>
          <a:bodyPr/>
          <a:lstStyle/>
          <a:p>
            <a:endParaRPr lang="en-CA" dirty="0"/>
          </a:p>
        </p:txBody>
      </p:sp>
    </p:spTree>
    <p:extLst>
      <p:ext uri="{BB962C8B-B14F-4D97-AF65-F5344CB8AC3E}">
        <p14:creationId xmlns:p14="http://schemas.microsoft.com/office/powerpoint/2010/main" val="3466893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3BC3E04-267E-4772-9A69-3D76D1D29603}" type="slidenum">
              <a:rPr lang="en-CA" smtClean="0"/>
              <a:pPr/>
              <a:t>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Header Placeholder 5"/>
          <p:cNvSpPr>
            <a:spLocks noGrp="1"/>
          </p:cNvSpPr>
          <p:nvPr>
            <p:ph type="hdr" sz="quarter" idx="12"/>
          </p:nvPr>
        </p:nvSpPr>
        <p:spPr/>
        <p:txBody>
          <a:bodyPr/>
          <a:lstStyle/>
          <a:p>
            <a:endParaRPr lang="en-CA" dirty="0"/>
          </a:p>
        </p:txBody>
      </p:sp>
    </p:spTree>
    <p:extLst>
      <p:ext uri="{BB962C8B-B14F-4D97-AF65-F5344CB8AC3E}">
        <p14:creationId xmlns:p14="http://schemas.microsoft.com/office/powerpoint/2010/main" val="1604606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3BC3E04-267E-4772-9A69-3D76D1D29603}" type="slidenum">
              <a:rPr lang="en-CA" smtClean="0"/>
              <a:pPr/>
              <a:t>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Header Placeholder 5"/>
          <p:cNvSpPr>
            <a:spLocks noGrp="1"/>
          </p:cNvSpPr>
          <p:nvPr>
            <p:ph type="hdr" sz="quarter" idx="12"/>
          </p:nvPr>
        </p:nvSpPr>
        <p:spPr/>
        <p:txBody>
          <a:bodyPr/>
          <a:lstStyle/>
          <a:p>
            <a:endParaRPr lang="en-CA" dirty="0"/>
          </a:p>
        </p:txBody>
      </p:sp>
    </p:spTree>
    <p:extLst>
      <p:ext uri="{BB962C8B-B14F-4D97-AF65-F5344CB8AC3E}">
        <p14:creationId xmlns:p14="http://schemas.microsoft.com/office/powerpoint/2010/main" val="305113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3BC3E04-267E-4772-9A69-3D76D1D29603}" type="slidenum">
              <a:rPr lang="en-CA" smtClean="0"/>
              <a:pPr/>
              <a:t>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Header Placeholder 5"/>
          <p:cNvSpPr>
            <a:spLocks noGrp="1"/>
          </p:cNvSpPr>
          <p:nvPr>
            <p:ph type="hdr" sz="quarter" idx="12"/>
          </p:nvPr>
        </p:nvSpPr>
        <p:spPr/>
        <p:txBody>
          <a:bodyPr/>
          <a:lstStyle/>
          <a:p>
            <a:endParaRPr lang="en-CA" dirty="0"/>
          </a:p>
        </p:txBody>
      </p:sp>
    </p:spTree>
    <p:extLst>
      <p:ext uri="{BB962C8B-B14F-4D97-AF65-F5344CB8AC3E}">
        <p14:creationId xmlns:p14="http://schemas.microsoft.com/office/powerpoint/2010/main" val="3913224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3BC3E04-267E-4772-9A69-3D76D1D29603}" type="slidenum">
              <a:rPr lang="en-CA" smtClean="0"/>
              <a:pPr/>
              <a:t>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Header Placeholder 5"/>
          <p:cNvSpPr>
            <a:spLocks noGrp="1"/>
          </p:cNvSpPr>
          <p:nvPr>
            <p:ph type="hdr" sz="quarter" idx="12"/>
          </p:nvPr>
        </p:nvSpPr>
        <p:spPr/>
        <p:txBody>
          <a:bodyPr/>
          <a:lstStyle/>
          <a:p>
            <a:endParaRPr lang="en-CA" dirty="0"/>
          </a:p>
        </p:txBody>
      </p:sp>
    </p:spTree>
    <p:extLst>
      <p:ext uri="{BB962C8B-B14F-4D97-AF65-F5344CB8AC3E}">
        <p14:creationId xmlns:p14="http://schemas.microsoft.com/office/powerpoint/2010/main" val="101221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3BC3E04-267E-4772-9A69-3D76D1D29603}" type="slidenum">
              <a:rPr lang="en-CA" smtClean="0"/>
              <a:pPr/>
              <a:t>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Header Placeholder 5"/>
          <p:cNvSpPr>
            <a:spLocks noGrp="1"/>
          </p:cNvSpPr>
          <p:nvPr>
            <p:ph type="hdr" sz="quarter" idx="12"/>
          </p:nvPr>
        </p:nvSpPr>
        <p:spPr/>
        <p:txBody>
          <a:bodyPr/>
          <a:lstStyle/>
          <a:p>
            <a:endParaRPr lang="en-CA" dirty="0"/>
          </a:p>
        </p:txBody>
      </p:sp>
    </p:spTree>
    <p:extLst>
      <p:ext uri="{BB962C8B-B14F-4D97-AF65-F5344CB8AC3E}">
        <p14:creationId xmlns:p14="http://schemas.microsoft.com/office/powerpoint/2010/main" val="15303337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F416CD-67A3-4CF0-A210-F6AF31AC147F}" type="datetimeFigureOut">
              <a:rPr lang="en-US" smtClean="0"/>
              <a:pPr/>
              <a:t>10/27/2015</a:t>
            </a:fld>
            <a:endParaRPr lang="en-US" dirty="0"/>
          </a:p>
        </p:txBody>
      </p:sp>
      <p:sp>
        <p:nvSpPr>
          <p:cNvPr id="5" name="Footer Placeholder 4"/>
          <p:cNvSpPr>
            <a:spLocks noGrp="1"/>
          </p:cNvSpPr>
          <p:nvPr>
            <p:ph type="ftr" sz="quarter" idx="11"/>
          </p:nvPr>
        </p:nvSpPr>
        <p:spPr>
          <a:xfrm>
            <a:off x="812805" y="6272785"/>
            <a:ext cx="4745736" cy="365125"/>
          </a:xfrm>
        </p:spPr>
        <p:txBody>
          <a:bodyPr/>
          <a:lstStyle/>
          <a:p>
            <a:endParaRPr kumimoji="0"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extLst>
      <p:ext uri="{BB962C8B-B14F-4D97-AF65-F5344CB8AC3E}">
        <p14:creationId xmlns:p14="http://schemas.microsoft.com/office/powerpoint/2010/main" val="2139650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F416CD-67A3-4CF0-A210-F6AF31AC147F}" type="datetimeFigureOut">
              <a:rPr lang="en-US" smtClean="0"/>
              <a:pPr/>
              <a:t>10/27/2015</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96652B35-718D-4E28-AFEB-B694A3B357E8}" type="slidenum">
              <a:rPr kumimoji="0" lang="en-US" smtClean="0"/>
              <a:pPr/>
              <a:t>‹#›</a:t>
            </a:fld>
            <a:endParaRPr kumimoji="0" lang="en-US" dirty="0"/>
          </a:p>
        </p:txBody>
      </p:sp>
    </p:spTree>
    <p:extLst>
      <p:ext uri="{BB962C8B-B14F-4D97-AF65-F5344CB8AC3E}">
        <p14:creationId xmlns:p14="http://schemas.microsoft.com/office/powerpoint/2010/main" val="2409893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F416CD-67A3-4CF0-A210-F6AF31AC147F}" type="datetimeFigureOut">
              <a:rPr lang="en-US" smtClean="0"/>
              <a:pPr/>
              <a:t>10/27/2015</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96652B35-718D-4E28-AFEB-B694A3B357E8}" type="slidenum">
              <a:rPr kumimoji="0" lang="en-US" smtClean="0"/>
              <a:pPr/>
              <a:t>‹#›</a:t>
            </a:fld>
            <a:endParaRPr kumimoji="0" lang="en-US" dirty="0"/>
          </a:p>
        </p:txBody>
      </p:sp>
    </p:spTree>
    <p:extLst>
      <p:ext uri="{BB962C8B-B14F-4D97-AF65-F5344CB8AC3E}">
        <p14:creationId xmlns:p14="http://schemas.microsoft.com/office/powerpoint/2010/main" val="3705808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F416CD-67A3-4CF0-A210-F6AF31AC147F}" type="datetimeFigureOut">
              <a:rPr lang="en-US" smtClean="0"/>
              <a:pPr/>
              <a:t>10/27/2015</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96652B35-718D-4E28-AFEB-B694A3B357E8}" type="slidenum">
              <a:rPr kumimoji="0" lang="en-US" smtClean="0"/>
              <a:pPr/>
              <a:t>‹#›</a:t>
            </a:fld>
            <a:endParaRPr kumimoji="0" lang="en-US" dirty="0"/>
          </a:p>
        </p:txBody>
      </p:sp>
    </p:spTree>
    <p:extLst>
      <p:ext uri="{BB962C8B-B14F-4D97-AF65-F5344CB8AC3E}">
        <p14:creationId xmlns:p14="http://schemas.microsoft.com/office/powerpoint/2010/main" val="1693694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C3F416CD-67A3-4CF0-A210-F6AF31AC147F}" type="datetimeFigureOut">
              <a:rPr lang="en-US" smtClean="0"/>
              <a:pPr/>
              <a:t>10/27/2015</a:t>
            </a:fld>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kumimoji="0"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96652B35-718D-4E28-AFEB-B694A3B357E8}" type="slidenum">
              <a:rPr kumimoji="0" lang="en-US" smtClean="0"/>
              <a:pPr/>
              <a:t>‹#›</a:t>
            </a:fld>
            <a:endParaRPr kumimoji="0" lang="en-US" dirty="0"/>
          </a:p>
        </p:txBody>
      </p:sp>
    </p:spTree>
    <p:extLst>
      <p:ext uri="{BB962C8B-B14F-4D97-AF65-F5344CB8AC3E}">
        <p14:creationId xmlns:p14="http://schemas.microsoft.com/office/powerpoint/2010/main" val="1543543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F416CD-67A3-4CF0-A210-F6AF31AC147F}" type="datetimeFigureOut">
              <a:rPr lang="en-US" smtClean="0"/>
              <a:pPr/>
              <a:t>10/27/2015</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a:t>‹#›</a:t>
            </a:fld>
            <a:endParaRPr kumimoji="0" lang="en-US" dirty="0"/>
          </a:p>
        </p:txBody>
      </p:sp>
    </p:spTree>
    <p:extLst>
      <p:ext uri="{BB962C8B-B14F-4D97-AF65-F5344CB8AC3E}">
        <p14:creationId xmlns:p14="http://schemas.microsoft.com/office/powerpoint/2010/main" val="2905227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lgn="l" eaLnBrk="1" latinLnBrk="0" hangingPunct="1"/>
            <a:fld id="{C3F416CD-67A3-4CF0-A210-F6AF31AC147F}" type="datetimeFigureOut">
              <a:rPr lang="en-US" smtClean="0"/>
              <a:pPr algn="l" eaLnBrk="1" latinLnBrk="0" hangingPunct="1"/>
              <a:t>10/27/2015</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pPr algn="r" eaLnBrk="1" latinLnBrk="0" hangingPunct="1"/>
            <a:fld id="{96652B35-718D-4E28-AFEB-B694A3B357E8}" type="slidenum">
              <a:rPr kumimoji="0" lang="en-US" smtClean="0"/>
              <a:pPr algn="r" eaLnBrk="1" latinLnBrk="0" hangingPunct="1"/>
              <a:t>‹#›</a:t>
            </a:fld>
            <a:endParaRPr kumimoji="0" lang="en-US" dirty="0"/>
          </a:p>
        </p:txBody>
      </p:sp>
    </p:spTree>
    <p:extLst>
      <p:ext uri="{BB962C8B-B14F-4D97-AF65-F5344CB8AC3E}">
        <p14:creationId xmlns:p14="http://schemas.microsoft.com/office/powerpoint/2010/main" val="3809967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C3F416CD-67A3-4CF0-A210-F6AF31AC147F}" type="datetimeFigureOut">
              <a:rPr lang="en-US" smtClean="0"/>
              <a:pPr/>
              <a:t>10/27/2015</a:t>
            </a:fld>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kumimoji="0" lang="en-US" dirty="0"/>
          </a:p>
        </p:txBody>
      </p:sp>
      <p:sp>
        <p:nvSpPr>
          <p:cNvPr id="5" name="Slide Number Placeholder 4"/>
          <p:cNvSpPr>
            <a:spLocks noGrp="1"/>
          </p:cNvSpPr>
          <p:nvPr>
            <p:ph type="sldNum" sz="quarter" idx="12"/>
          </p:nvPr>
        </p:nvSpPr>
        <p:spPr/>
        <p:txBody>
          <a:bodyPr/>
          <a:lstStyle/>
          <a:p>
            <a:fld id="{96652B35-718D-4E28-AFEB-B694A3B357E8}" type="slidenum">
              <a:rPr kumimoji="0" lang="en-US" smtClean="0"/>
              <a:pPr/>
              <a:t>‹#›</a:t>
            </a:fld>
            <a:endParaRPr kumimoji="0" lang="en-US" dirty="0"/>
          </a:p>
        </p:txBody>
      </p:sp>
    </p:spTree>
    <p:extLst>
      <p:ext uri="{BB962C8B-B14F-4D97-AF65-F5344CB8AC3E}">
        <p14:creationId xmlns:p14="http://schemas.microsoft.com/office/powerpoint/2010/main" val="3840097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416CD-67A3-4CF0-A210-F6AF31AC147F}" type="datetimeFigureOut">
              <a:rPr lang="en-US" smtClean="0"/>
              <a:pPr/>
              <a:t>10/27/2015</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96652B35-718D-4E28-AFEB-B694A3B357E8}" type="slidenum">
              <a:rPr kumimoji="0" lang="en-US" smtClean="0"/>
              <a:pPr/>
              <a:t>‹#›</a:t>
            </a:fld>
            <a:endParaRPr kumimoji="0" lang="en-US" dirty="0"/>
          </a:p>
        </p:txBody>
      </p:sp>
    </p:spTree>
    <p:extLst>
      <p:ext uri="{BB962C8B-B14F-4D97-AF65-F5344CB8AC3E}">
        <p14:creationId xmlns:p14="http://schemas.microsoft.com/office/powerpoint/2010/main" val="3266220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C3F416CD-67A3-4CF0-A210-F6AF31AC147F}" type="datetimeFigureOut">
              <a:rPr lang="en-US" smtClean="0"/>
              <a:pPr/>
              <a:t>10/27/2015</a:t>
            </a:fld>
            <a:endParaRPr lang="en-US" dirty="0"/>
          </a:p>
        </p:txBody>
      </p:sp>
      <p:sp>
        <p:nvSpPr>
          <p:cNvPr id="10" name="Footer Placeholder 9"/>
          <p:cNvSpPr>
            <a:spLocks noGrp="1"/>
          </p:cNvSpPr>
          <p:nvPr>
            <p:ph type="ftr" sz="quarter" idx="11"/>
          </p:nvPr>
        </p:nvSpPr>
        <p:spPr/>
        <p:txBody>
          <a:bodyPr/>
          <a:lstStyle/>
          <a:p>
            <a:endParaRPr kumimoji="0" lang="en-US" dirty="0"/>
          </a:p>
        </p:txBody>
      </p:sp>
      <p:sp>
        <p:nvSpPr>
          <p:cNvPr id="11" name="Slide Number Placeholder 10"/>
          <p:cNvSpPr>
            <a:spLocks noGrp="1"/>
          </p:cNvSpPr>
          <p:nvPr>
            <p:ph type="sldNum" sz="quarter" idx="12"/>
          </p:nvPr>
        </p:nvSpPr>
        <p:spPr/>
        <p:txBody>
          <a:bodyPr/>
          <a:lstStyle/>
          <a:p>
            <a:fld id="{96652B35-718D-4E28-AFEB-B694A3B357E8}" type="slidenum">
              <a:rPr kumimoji="0" lang="en-US" smtClean="0"/>
              <a:pPr/>
              <a:t>‹#›</a:t>
            </a:fld>
            <a:endParaRPr kumimoji="0" lang="en-US" dirty="0"/>
          </a:p>
        </p:txBody>
      </p:sp>
    </p:spTree>
    <p:extLst>
      <p:ext uri="{BB962C8B-B14F-4D97-AF65-F5344CB8AC3E}">
        <p14:creationId xmlns:p14="http://schemas.microsoft.com/office/powerpoint/2010/main" val="2367958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C3F416CD-67A3-4CF0-A210-F6AF31AC147F}" type="datetimeFigureOut">
              <a:rPr lang="en-US" smtClean="0"/>
              <a:pPr/>
              <a:t>10/27/2015</a:t>
            </a:fld>
            <a:endParaRPr lang="en-US" dirty="0"/>
          </a:p>
        </p:txBody>
      </p:sp>
      <p:sp>
        <p:nvSpPr>
          <p:cNvPr id="10" name="Slide Number Placeholder 9"/>
          <p:cNvSpPr>
            <a:spLocks noGrp="1"/>
          </p:cNvSpPr>
          <p:nvPr>
            <p:ph type="sldNum" sz="quarter" idx="12"/>
          </p:nvPr>
        </p:nvSpPr>
        <p:spPr/>
        <p:txBody>
          <a:bodyPr/>
          <a:lstStyle/>
          <a:p>
            <a:fld id="{96652B35-718D-4E28-AFEB-B694A3B357E8}" type="slidenum">
              <a:rPr kumimoji="0" lang="en-US" smtClean="0"/>
              <a:pPr/>
              <a:t>‹#›</a:t>
            </a:fld>
            <a:endParaRPr kumimoji="0" lang="en-US" dirty="0"/>
          </a:p>
        </p:txBody>
      </p:sp>
    </p:spTree>
    <p:extLst>
      <p:ext uri="{BB962C8B-B14F-4D97-AF65-F5344CB8AC3E}">
        <p14:creationId xmlns:p14="http://schemas.microsoft.com/office/powerpoint/2010/main" val="842160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lgn="l" eaLnBrk="1" latinLnBrk="0" hangingPunct="1"/>
            <a:fld id="{C3F416CD-67A3-4CF0-A210-F6AF31AC147F}" type="datetimeFigureOut">
              <a:rPr lang="en-US" smtClean="0"/>
              <a:pPr algn="l" eaLnBrk="1" latinLnBrk="0" hangingPunct="1"/>
              <a:t>10/27/2015</a:t>
            </a:fld>
            <a:endParaRPr lang="en-US" sz="800" dirty="0">
              <a:solidFill>
                <a:schemeClr val="accent2"/>
              </a:solidFill>
            </a:endParaRPr>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algn="r" eaLnBrk="1" latinLnBrk="0" hangingPunct="1"/>
            <a:endParaRPr kumimoji="0" lang="en-US" sz="800" dirty="0">
              <a:solidFill>
                <a:schemeClr val="accent2"/>
              </a:solidFill>
            </a:endParaRPr>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extLst>
      <p:ext uri="{BB962C8B-B14F-4D97-AF65-F5344CB8AC3E}">
        <p14:creationId xmlns:p14="http://schemas.microsoft.com/office/powerpoint/2010/main" val="386125881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jpeg"/><Relationship Id="rId7" Type="http://schemas.openxmlformats.org/officeDocument/2006/relationships/diagramQuickStyle" Target="../diagrams/quickStyle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7.png"/><Relationship Id="rId4" Type="http://schemas.openxmlformats.org/officeDocument/2006/relationships/image" Target="../media/image6.pn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5.jpeg"/><Relationship Id="rId7"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6.png"/><Relationship Id="rId9" Type="http://schemas.openxmlformats.org/officeDocument/2006/relationships/image" Target="../media/image26.jpeg"/></Relationships>
</file>

<file path=ppt/slides/_rels/slide1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5.jpeg"/><Relationship Id="rId7"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eg"/><Relationship Id="rId4" Type="http://schemas.openxmlformats.org/officeDocument/2006/relationships/image" Target="../media/image6.png"/><Relationship Id="rId9" Type="http://schemas.openxmlformats.org/officeDocument/2006/relationships/image" Target="../media/image31.jpeg"/></Relationships>
</file>

<file path=ppt/slides/_rels/slide1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5.jpeg"/><Relationship Id="rId7"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6.png"/><Relationship Id="rId9"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3.jpg"/><Relationship Id="rId5" Type="http://schemas.openxmlformats.org/officeDocument/2006/relationships/image" Target="../media/image42.jpe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hyperlink" Target="mailto:mfrancis@nightingalechairs.com"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194320"/>
            <a:ext cx="2301373" cy="720080"/>
          </a:xfrm>
          <a:prstGeom prst="rect">
            <a:avLst/>
          </a:prstGeom>
        </p:spPr>
      </p:pic>
      <p:pic>
        <p:nvPicPr>
          <p:cNvPr id="2" name="Picture 1"/>
          <p:cNvPicPr>
            <a:picLocks noChangeAspect="1"/>
          </p:cNvPicPr>
          <p:nvPr/>
        </p:nvPicPr>
        <p:blipFill>
          <a:blip r:embed="rId4"/>
          <a:stretch>
            <a:fillRect/>
          </a:stretch>
        </p:blipFill>
        <p:spPr>
          <a:xfrm>
            <a:off x="8382000" y="6096000"/>
            <a:ext cx="701087" cy="667550"/>
          </a:xfrm>
          <a:prstGeom prst="rect">
            <a:avLst/>
          </a:prstGeom>
        </p:spPr>
      </p:pic>
      <p:sp>
        <p:nvSpPr>
          <p:cNvPr id="3" name="TextBox 2"/>
          <p:cNvSpPr txBox="1"/>
          <p:nvPr/>
        </p:nvSpPr>
        <p:spPr>
          <a:xfrm>
            <a:off x="0" y="5410200"/>
            <a:ext cx="9083087" cy="1292662"/>
          </a:xfrm>
          <a:prstGeom prst="rect">
            <a:avLst/>
          </a:prstGeom>
          <a:noFill/>
        </p:spPr>
        <p:txBody>
          <a:bodyPr wrap="square" rtlCol="0">
            <a:spAutoFit/>
          </a:bodyPr>
          <a:lstStyle/>
          <a:p>
            <a:pPr algn="ctr"/>
            <a:r>
              <a:rPr lang="en-CA" sz="4000" b="1" dirty="0">
                <a:solidFill>
                  <a:schemeClr val="bg1">
                    <a:lumMod val="50000"/>
                  </a:schemeClr>
                </a:solidFill>
                <a:latin typeface="Calibri" panose="020F0502020204030204" pitchFamily="34" charset="0"/>
              </a:rPr>
              <a:t>ENERSORB</a:t>
            </a:r>
            <a:r>
              <a:rPr lang="en-CA" sz="4000" b="1" dirty="0" smtClean="0">
                <a:solidFill>
                  <a:schemeClr val="bg1">
                    <a:lumMod val="50000"/>
                  </a:schemeClr>
                </a:solidFill>
                <a:latin typeface="Calibri" panose="020F0502020204030204" pitchFamily="34" charset="0"/>
              </a:rPr>
              <a:t>™</a:t>
            </a:r>
            <a:endParaRPr lang="en-US" sz="4000" b="1" dirty="0" smtClean="0">
              <a:solidFill>
                <a:schemeClr val="bg1">
                  <a:lumMod val="50000"/>
                </a:schemeClr>
              </a:solidFill>
              <a:latin typeface="Calibri" panose="020F0502020204030204" pitchFamily="34" charset="0"/>
            </a:endParaRPr>
          </a:p>
          <a:p>
            <a:pPr algn="ctr"/>
            <a:r>
              <a:rPr lang="en-US" sz="2000" i="1" dirty="0" smtClean="0">
                <a:solidFill>
                  <a:schemeClr val="bg1">
                    <a:lumMod val="50000"/>
                  </a:schemeClr>
                </a:solidFill>
                <a:latin typeface="Calibri" panose="020F0502020204030204" pitchFamily="34" charset="0"/>
              </a:rPr>
              <a:t>Seating </a:t>
            </a:r>
            <a:r>
              <a:rPr lang="en-US" sz="2000" i="1" dirty="0">
                <a:solidFill>
                  <a:schemeClr val="bg1">
                    <a:lumMod val="50000"/>
                  </a:schemeClr>
                </a:solidFill>
                <a:latin typeface="Calibri" panose="020F0502020204030204" pitchFamily="34" charset="0"/>
              </a:rPr>
              <a:t>Excellence since 1928</a:t>
            </a:r>
          </a:p>
          <a:p>
            <a:endParaRPr lang="en-CA" dirty="0"/>
          </a:p>
        </p:txBody>
      </p:sp>
      <p:sp>
        <p:nvSpPr>
          <p:cNvPr id="8" name="TextBox 7"/>
          <p:cNvSpPr txBox="1"/>
          <p:nvPr/>
        </p:nvSpPr>
        <p:spPr>
          <a:xfrm>
            <a:off x="-76200" y="6611778"/>
            <a:ext cx="9143999" cy="215444"/>
          </a:xfrm>
          <a:prstGeom prst="rect">
            <a:avLst/>
          </a:prstGeom>
          <a:noFill/>
        </p:spPr>
        <p:txBody>
          <a:bodyPr wrap="square" rtlCol="0">
            <a:spAutoFit/>
          </a:bodyPr>
          <a:lstStyle/>
          <a:p>
            <a:pPr algn="ctr"/>
            <a:r>
              <a:rPr lang="en-CA" sz="800" dirty="0">
                <a:solidFill>
                  <a:schemeClr val="bg1">
                    <a:lumMod val="50000"/>
                  </a:schemeClr>
                </a:solidFill>
                <a:latin typeface="Calibri" panose="020F0502020204030204" pitchFamily="34" charset="0"/>
              </a:rPr>
              <a:t>This presentation is confidential and is intended only for the individual named. Disclosing, copying, </a:t>
            </a:r>
            <a:r>
              <a:rPr lang="en-CA" sz="800" dirty="0" smtClean="0">
                <a:solidFill>
                  <a:schemeClr val="bg1">
                    <a:lumMod val="50000"/>
                  </a:schemeClr>
                </a:solidFill>
                <a:latin typeface="Calibri" panose="020F0502020204030204" pitchFamily="34" charset="0"/>
              </a:rPr>
              <a:t>distributing </a:t>
            </a:r>
            <a:r>
              <a:rPr lang="en-CA" sz="800" dirty="0">
                <a:solidFill>
                  <a:schemeClr val="bg1">
                    <a:lumMod val="50000"/>
                  </a:schemeClr>
                </a:solidFill>
                <a:latin typeface="Calibri" panose="020F0502020204030204" pitchFamily="34" charset="0"/>
              </a:rPr>
              <a:t>or taking any action in reliance on the contents of this information is strictly </a:t>
            </a:r>
            <a:r>
              <a:rPr lang="en-CA" sz="800" dirty="0" smtClean="0">
                <a:solidFill>
                  <a:schemeClr val="bg1">
                    <a:lumMod val="50000"/>
                  </a:schemeClr>
                </a:solidFill>
                <a:latin typeface="Calibri" panose="020F0502020204030204" pitchFamily="34" charset="0"/>
              </a:rPr>
              <a:t>prohibited</a:t>
            </a:r>
            <a:endParaRPr lang="en-CA"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355" y="1371600"/>
            <a:ext cx="7753845" cy="3780000"/>
          </a:xfrm>
          <a:prstGeom prst="rect">
            <a:avLst/>
          </a:prstGeom>
        </p:spPr>
      </p:pic>
    </p:spTree>
    <p:extLst>
      <p:ext uri="{BB962C8B-B14F-4D97-AF65-F5344CB8AC3E}">
        <p14:creationId xmlns:p14="http://schemas.microsoft.com/office/powerpoint/2010/main" val="17484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194320"/>
            <a:ext cx="2301373" cy="720080"/>
          </a:xfrm>
          <a:prstGeom prst="rect">
            <a:avLst/>
          </a:prstGeom>
        </p:spPr>
      </p:pic>
      <p:pic>
        <p:nvPicPr>
          <p:cNvPr id="2" name="Picture 1"/>
          <p:cNvPicPr>
            <a:picLocks noChangeAspect="1"/>
          </p:cNvPicPr>
          <p:nvPr/>
        </p:nvPicPr>
        <p:blipFill>
          <a:blip r:embed="rId4"/>
          <a:stretch>
            <a:fillRect/>
          </a:stretch>
        </p:blipFill>
        <p:spPr>
          <a:xfrm>
            <a:off x="8382000" y="6096000"/>
            <a:ext cx="701087" cy="667550"/>
          </a:xfrm>
          <a:prstGeom prst="rect">
            <a:avLst/>
          </a:prstGeom>
        </p:spPr>
      </p:pic>
      <p:sp>
        <p:nvSpPr>
          <p:cNvPr id="3" name="TextBox 2"/>
          <p:cNvSpPr txBox="1"/>
          <p:nvPr/>
        </p:nvSpPr>
        <p:spPr>
          <a:xfrm>
            <a:off x="5181686" y="3505199"/>
            <a:ext cx="3596687" cy="3170099"/>
          </a:xfrm>
          <a:prstGeom prst="rect">
            <a:avLst/>
          </a:prstGeom>
          <a:noFill/>
        </p:spPr>
        <p:txBody>
          <a:bodyPr wrap="square" rtlCol="0">
            <a:spAutoFit/>
          </a:bodyPr>
          <a:lstStyle/>
          <a:p>
            <a:pPr algn="ctr"/>
            <a:r>
              <a:rPr lang="en-CA" sz="2000" b="1" i="1" dirty="0">
                <a:solidFill>
                  <a:schemeClr val="bg1">
                    <a:lumMod val="50000"/>
                  </a:schemeClr>
                </a:solidFill>
                <a:latin typeface="Calibri" panose="020F0502020204030204" pitchFamily="34" charset="0"/>
              </a:rPr>
              <a:t>Translation … </a:t>
            </a:r>
            <a:endParaRPr lang="en-CA" sz="2000" b="1" i="1" dirty="0" smtClean="0">
              <a:solidFill>
                <a:schemeClr val="bg1">
                  <a:lumMod val="50000"/>
                </a:schemeClr>
              </a:solidFill>
              <a:latin typeface="Calibri" panose="020F0502020204030204" pitchFamily="34" charset="0"/>
            </a:endParaRPr>
          </a:p>
          <a:p>
            <a:pPr algn="ctr"/>
            <a:endParaRPr lang="en-CA" sz="2000" b="1" i="1" dirty="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It </a:t>
            </a:r>
            <a:r>
              <a:rPr lang="en-CA" sz="2000" dirty="0">
                <a:solidFill>
                  <a:schemeClr val="bg1">
                    <a:lumMod val="50000"/>
                  </a:schemeClr>
                </a:solidFill>
                <a:latin typeface="Calibri" panose="020F0502020204030204" pitchFamily="34" charset="0"/>
              </a:rPr>
              <a:t>stretches every which </a:t>
            </a:r>
            <a:r>
              <a:rPr lang="en-CA" sz="2000" dirty="0" smtClean="0">
                <a:solidFill>
                  <a:schemeClr val="bg1">
                    <a:lumMod val="50000"/>
                  </a:schemeClr>
                </a:solidFill>
                <a:latin typeface="Calibri" panose="020F0502020204030204" pitchFamily="34" charset="0"/>
              </a:rPr>
              <a:t>way</a:t>
            </a:r>
            <a:r>
              <a:rPr lang="en-CA" sz="2000" dirty="0">
                <a:solidFill>
                  <a:schemeClr val="bg1">
                    <a:lumMod val="50000"/>
                  </a:schemeClr>
                </a:solidFill>
                <a:latin typeface="Calibri" panose="020F0502020204030204" pitchFamily="34" charset="0"/>
              </a:rPr>
              <a:t>, to </a:t>
            </a:r>
            <a:endParaRPr lang="en-CA" sz="2000" dirty="0" smtClean="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support each </a:t>
            </a:r>
            <a:r>
              <a:rPr lang="en-CA" sz="2000" dirty="0">
                <a:solidFill>
                  <a:schemeClr val="bg1">
                    <a:lumMod val="50000"/>
                  </a:schemeClr>
                </a:solidFill>
                <a:latin typeface="Calibri" panose="020F0502020204030204" pitchFamily="34" charset="0"/>
              </a:rPr>
              <a:t>users weight and </a:t>
            </a:r>
            <a:endParaRPr lang="en-CA" sz="2000" dirty="0" smtClean="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body </a:t>
            </a:r>
            <a:r>
              <a:rPr lang="en-CA" sz="2000" dirty="0">
                <a:solidFill>
                  <a:schemeClr val="bg1">
                    <a:lumMod val="50000"/>
                  </a:schemeClr>
                </a:solidFill>
                <a:latin typeface="Calibri" panose="020F0502020204030204" pitchFamily="34" charset="0"/>
              </a:rPr>
              <a:t>shape and </a:t>
            </a:r>
            <a:r>
              <a:rPr lang="en-CA" sz="2000" dirty="0" smtClean="0">
                <a:solidFill>
                  <a:schemeClr val="bg1">
                    <a:lumMod val="50000"/>
                  </a:schemeClr>
                </a:solidFill>
                <a:latin typeface="Calibri" panose="020F0502020204030204" pitchFamily="34" charset="0"/>
              </a:rPr>
              <a:t>then </a:t>
            </a:r>
            <a:r>
              <a:rPr lang="en-CA" sz="2000" dirty="0">
                <a:solidFill>
                  <a:schemeClr val="bg1">
                    <a:lumMod val="50000"/>
                  </a:schemeClr>
                </a:solidFill>
                <a:latin typeface="Calibri" panose="020F0502020204030204" pitchFamily="34" charset="0"/>
              </a:rPr>
              <a:t>stretches </a:t>
            </a:r>
            <a:endParaRPr lang="en-CA" sz="2000" dirty="0" smtClean="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back </a:t>
            </a:r>
            <a:r>
              <a:rPr lang="en-CA" sz="2000" dirty="0">
                <a:solidFill>
                  <a:schemeClr val="bg1">
                    <a:lumMod val="50000"/>
                  </a:schemeClr>
                </a:solidFill>
                <a:latin typeface="Calibri" panose="020F0502020204030204" pitchFamily="34" charset="0"/>
              </a:rPr>
              <a:t>to </a:t>
            </a:r>
            <a:r>
              <a:rPr lang="en-CA" sz="2000" dirty="0" smtClean="0">
                <a:solidFill>
                  <a:schemeClr val="bg1">
                    <a:lumMod val="50000"/>
                  </a:schemeClr>
                </a:solidFill>
                <a:latin typeface="Calibri" panose="020F0502020204030204" pitchFamily="34" charset="0"/>
              </a:rPr>
              <a:t>it’s </a:t>
            </a:r>
            <a:r>
              <a:rPr lang="en-CA" sz="2000" dirty="0">
                <a:solidFill>
                  <a:schemeClr val="bg1">
                    <a:lumMod val="50000"/>
                  </a:schemeClr>
                </a:solidFill>
                <a:latin typeface="Calibri" panose="020F0502020204030204" pitchFamily="34" charset="0"/>
              </a:rPr>
              <a:t>original shape </a:t>
            </a:r>
            <a:endParaRPr lang="en-CA" sz="2000" dirty="0" smtClean="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to </a:t>
            </a:r>
            <a:r>
              <a:rPr lang="en-CA" sz="2000" dirty="0">
                <a:solidFill>
                  <a:schemeClr val="bg1">
                    <a:lumMod val="50000"/>
                  </a:schemeClr>
                </a:solidFill>
                <a:latin typeface="Calibri" panose="020F0502020204030204" pitchFamily="34" charset="0"/>
              </a:rPr>
              <a:t>sit like a new chair</a:t>
            </a:r>
            <a:r>
              <a:rPr lang="en-CA" sz="2000" dirty="0" smtClean="0">
                <a:solidFill>
                  <a:schemeClr val="bg1">
                    <a:lumMod val="50000"/>
                  </a:schemeClr>
                </a:solidFill>
                <a:latin typeface="Calibri" panose="020F0502020204030204" pitchFamily="34" charset="0"/>
              </a:rPr>
              <a:t>.</a:t>
            </a:r>
          </a:p>
          <a:p>
            <a:pPr algn="ctr"/>
            <a:r>
              <a:rPr lang="en-CA" sz="2000" dirty="0" smtClean="0">
                <a:solidFill>
                  <a:schemeClr val="bg1">
                    <a:lumMod val="50000"/>
                  </a:schemeClr>
                </a:solidFill>
                <a:latin typeface="Calibri" panose="020F0502020204030204" pitchFamily="34" charset="0"/>
              </a:rPr>
              <a:t> </a:t>
            </a:r>
          </a:p>
          <a:p>
            <a:pPr algn="ctr"/>
            <a:r>
              <a:rPr lang="en-CA" sz="2000" dirty="0" smtClean="0">
                <a:solidFill>
                  <a:schemeClr val="bg1">
                    <a:lumMod val="50000"/>
                  </a:schemeClr>
                </a:solidFill>
                <a:latin typeface="Calibri" panose="020F0502020204030204" pitchFamily="34" charset="0"/>
              </a:rPr>
              <a:t>And </a:t>
            </a:r>
            <a:r>
              <a:rPr lang="en-CA" sz="2000" dirty="0">
                <a:solidFill>
                  <a:schemeClr val="bg1">
                    <a:lumMod val="50000"/>
                  </a:schemeClr>
                </a:solidFill>
                <a:latin typeface="Calibri" panose="020F0502020204030204" pitchFamily="34" charset="0"/>
              </a:rPr>
              <a:t>its memory last for up </a:t>
            </a:r>
            <a:endParaRPr lang="en-CA" sz="2000" dirty="0" smtClean="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to </a:t>
            </a:r>
            <a:r>
              <a:rPr lang="en-CA" sz="2000" dirty="0">
                <a:solidFill>
                  <a:schemeClr val="bg1">
                    <a:lumMod val="50000"/>
                  </a:schemeClr>
                </a:solidFill>
                <a:latin typeface="Calibri" panose="020F0502020204030204" pitchFamily="34" charset="0"/>
              </a:rPr>
              <a:t>15 years </a:t>
            </a:r>
            <a:r>
              <a:rPr lang="en-CA" sz="2000" dirty="0" smtClean="0">
                <a:solidFill>
                  <a:schemeClr val="bg1">
                    <a:lumMod val="50000"/>
                  </a:schemeClr>
                </a:solidFill>
                <a:latin typeface="Calibri" panose="020F0502020204030204" pitchFamily="34" charset="0"/>
              </a:rPr>
              <a:t>!</a:t>
            </a:r>
            <a:endParaRPr lang="en-CA" sz="2000" dirty="0">
              <a:solidFill>
                <a:schemeClr val="bg1">
                  <a:lumMod val="50000"/>
                </a:schemeClr>
              </a:solidFill>
              <a:latin typeface="Calibri" panose="020F0502020204030204" pitchFamily="34" charset="0"/>
            </a:endParaRPr>
          </a:p>
        </p:txBody>
      </p:sp>
      <p:sp>
        <p:nvSpPr>
          <p:cNvPr id="5" name="TextBox 4"/>
          <p:cNvSpPr txBox="1"/>
          <p:nvPr/>
        </p:nvSpPr>
        <p:spPr>
          <a:xfrm>
            <a:off x="466104" y="3505200"/>
            <a:ext cx="4106533" cy="3170099"/>
          </a:xfrm>
          <a:prstGeom prst="rect">
            <a:avLst/>
          </a:prstGeom>
          <a:noFill/>
        </p:spPr>
        <p:txBody>
          <a:bodyPr wrap="square" rtlCol="0">
            <a:spAutoFit/>
          </a:bodyPr>
          <a:lstStyle/>
          <a:p>
            <a:pPr algn="ctr"/>
            <a:r>
              <a:rPr lang="en-CA" sz="2000" dirty="0">
                <a:solidFill>
                  <a:schemeClr val="bg1">
                    <a:lumMod val="50000"/>
                  </a:schemeClr>
                </a:solidFill>
                <a:latin typeface="Calibri" panose="020F0502020204030204" pitchFamily="34" charset="0"/>
              </a:rPr>
              <a:t>With it’s unique high performance, viscoelastic urethane formulation, ENERSORB™ absorbs and conforms </a:t>
            </a:r>
            <a:endParaRPr lang="en-CA" sz="2000" dirty="0" smtClean="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to </a:t>
            </a:r>
            <a:r>
              <a:rPr lang="en-CA" sz="2000" dirty="0">
                <a:solidFill>
                  <a:schemeClr val="bg1">
                    <a:lumMod val="50000"/>
                  </a:schemeClr>
                </a:solidFill>
                <a:latin typeface="Calibri" panose="020F0502020204030204" pitchFamily="34" charset="0"/>
              </a:rPr>
              <a:t>the weight and shape of the user, dispersing weight not only vertically, but horizontally as well. This horizontal, or elongation movement of ENERSORB™ is key to </a:t>
            </a:r>
            <a:r>
              <a:rPr lang="en-CA" sz="2000" dirty="0" smtClean="0">
                <a:solidFill>
                  <a:schemeClr val="bg1">
                    <a:lumMod val="50000"/>
                  </a:schemeClr>
                </a:solidFill>
                <a:latin typeface="Calibri" panose="020F0502020204030204" pitchFamily="34" charset="0"/>
              </a:rPr>
              <a:t>it’s </a:t>
            </a:r>
            <a:r>
              <a:rPr lang="en-CA" sz="2000" dirty="0">
                <a:solidFill>
                  <a:schemeClr val="bg1">
                    <a:lumMod val="50000"/>
                  </a:schemeClr>
                </a:solidFill>
                <a:latin typeface="Calibri" panose="020F0502020204030204" pitchFamily="34" charset="0"/>
              </a:rPr>
              <a:t>ability in dramatically reducing potential for sitting fatigue</a:t>
            </a:r>
            <a:r>
              <a:rPr lang="en-CA" sz="2000" dirty="0" smtClean="0">
                <a:solidFill>
                  <a:schemeClr val="bg1">
                    <a:lumMod val="50000"/>
                  </a:schemeClr>
                </a:solidFill>
                <a:latin typeface="Calibri" panose="020F0502020204030204" pitchFamily="34" charset="0"/>
              </a:rPr>
              <a:t>.</a:t>
            </a:r>
            <a:endParaRPr lang="en-CA" dirty="0"/>
          </a:p>
        </p:txBody>
      </p:sp>
      <p:pic>
        <p:nvPicPr>
          <p:cNvPr id="6" name="Picture 5"/>
          <p:cNvPicPr>
            <a:picLocks noChangeAspect="1"/>
          </p:cNvPicPr>
          <p:nvPr/>
        </p:nvPicPr>
        <p:blipFill>
          <a:blip r:embed="rId5"/>
          <a:stretch>
            <a:fillRect/>
          </a:stretch>
        </p:blipFill>
        <p:spPr>
          <a:xfrm>
            <a:off x="0" y="0"/>
            <a:ext cx="4319999" cy="3240000"/>
          </a:xfrm>
          <a:prstGeom prst="rect">
            <a:avLst/>
          </a:prstGeom>
        </p:spPr>
      </p:pic>
    </p:spTree>
    <p:extLst>
      <p:ext uri="{BB962C8B-B14F-4D97-AF65-F5344CB8AC3E}">
        <p14:creationId xmlns:p14="http://schemas.microsoft.com/office/powerpoint/2010/main" val="2261030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194320"/>
            <a:ext cx="2301373" cy="720080"/>
          </a:xfrm>
          <a:prstGeom prst="rect">
            <a:avLst/>
          </a:prstGeom>
        </p:spPr>
      </p:pic>
      <p:pic>
        <p:nvPicPr>
          <p:cNvPr id="2" name="Picture 1"/>
          <p:cNvPicPr>
            <a:picLocks noChangeAspect="1"/>
          </p:cNvPicPr>
          <p:nvPr/>
        </p:nvPicPr>
        <p:blipFill>
          <a:blip r:embed="rId4"/>
          <a:stretch>
            <a:fillRect/>
          </a:stretch>
        </p:blipFill>
        <p:spPr>
          <a:xfrm>
            <a:off x="8382000" y="6096000"/>
            <a:ext cx="701087" cy="667550"/>
          </a:xfrm>
          <a:prstGeom prst="rect">
            <a:avLst/>
          </a:prstGeom>
        </p:spPr>
      </p:pic>
      <p:sp>
        <p:nvSpPr>
          <p:cNvPr id="5" name="TextBox 4"/>
          <p:cNvSpPr txBox="1"/>
          <p:nvPr/>
        </p:nvSpPr>
        <p:spPr>
          <a:xfrm>
            <a:off x="5257798" y="1371600"/>
            <a:ext cx="3657602" cy="2523768"/>
          </a:xfrm>
          <a:prstGeom prst="rect">
            <a:avLst/>
          </a:prstGeom>
          <a:noFill/>
        </p:spPr>
        <p:txBody>
          <a:bodyPr wrap="square" rtlCol="0">
            <a:spAutoFit/>
          </a:bodyPr>
          <a:lstStyle/>
          <a:p>
            <a:r>
              <a:rPr lang="en-CA" sz="2000" dirty="0" smtClean="0">
                <a:solidFill>
                  <a:schemeClr val="bg1">
                    <a:lumMod val="50000"/>
                  </a:schemeClr>
                </a:solidFill>
                <a:latin typeface="Calibri" panose="020F0502020204030204" pitchFamily="34" charset="0"/>
              </a:rPr>
              <a:t>The net result of </a:t>
            </a:r>
            <a:r>
              <a:rPr lang="en-CA" sz="2000" dirty="0">
                <a:solidFill>
                  <a:schemeClr val="bg1">
                    <a:lumMod val="50000"/>
                  </a:schemeClr>
                </a:solidFill>
                <a:latin typeface="Calibri" panose="020F0502020204030204" pitchFamily="34" charset="0"/>
              </a:rPr>
              <a:t>ENERSORB™ </a:t>
            </a:r>
            <a:r>
              <a:rPr lang="en-CA" sz="2000" dirty="0" smtClean="0">
                <a:solidFill>
                  <a:schemeClr val="bg1">
                    <a:lumMod val="50000"/>
                  </a:schemeClr>
                </a:solidFill>
                <a:latin typeface="Calibri" panose="020F0502020204030204" pitchFamily="34" charset="0"/>
              </a:rPr>
              <a:t>formulation, structure and performance is an unmatched seat cushioning that provides extreme comfort and unmatched support for the user by absorbing their weight and shape</a:t>
            </a:r>
          </a:p>
          <a:p>
            <a:endParaRPr lang="en-CA" dirty="0"/>
          </a:p>
        </p:txBody>
      </p:sp>
      <p:graphicFrame>
        <p:nvGraphicFramePr>
          <p:cNvPr id="13" name="Diagram 12"/>
          <p:cNvGraphicFramePr/>
          <p:nvPr>
            <p:extLst>
              <p:ext uri="{D42A27DB-BD31-4B8C-83A1-F6EECF244321}">
                <p14:modId xmlns:p14="http://schemas.microsoft.com/office/powerpoint/2010/main" val="30313170"/>
              </p:ext>
            </p:extLst>
          </p:nvPr>
        </p:nvGraphicFramePr>
        <p:xfrm>
          <a:off x="609600" y="4493282"/>
          <a:ext cx="7010400" cy="183131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Picture 5"/>
          <p:cNvPicPr>
            <a:picLocks noChangeAspect="1"/>
          </p:cNvPicPr>
          <p:nvPr/>
        </p:nvPicPr>
        <p:blipFill>
          <a:blip r:embed="rId10"/>
          <a:stretch>
            <a:fillRect/>
          </a:stretch>
        </p:blipFill>
        <p:spPr>
          <a:xfrm>
            <a:off x="0" y="0"/>
            <a:ext cx="4319999" cy="3240000"/>
          </a:xfrm>
          <a:prstGeom prst="rect">
            <a:avLst/>
          </a:prstGeom>
        </p:spPr>
      </p:pic>
    </p:spTree>
    <p:extLst>
      <p:ext uri="{BB962C8B-B14F-4D97-AF65-F5344CB8AC3E}">
        <p14:creationId xmlns:p14="http://schemas.microsoft.com/office/powerpoint/2010/main" val="504386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194320"/>
            <a:ext cx="2301373" cy="720080"/>
          </a:xfrm>
          <a:prstGeom prst="rect">
            <a:avLst/>
          </a:prstGeom>
        </p:spPr>
      </p:pic>
      <p:pic>
        <p:nvPicPr>
          <p:cNvPr id="2" name="Picture 1"/>
          <p:cNvPicPr>
            <a:picLocks noChangeAspect="1"/>
          </p:cNvPicPr>
          <p:nvPr/>
        </p:nvPicPr>
        <p:blipFill>
          <a:blip r:embed="rId4"/>
          <a:stretch>
            <a:fillRect/>
          </a:stretch>
        </p:blipFill>
        <p:spPr>
          <a:xfrm>
            <a:off x="8382000" y="6096000"/>
            <a:ext cx="701087" cy="667550"/>
          </a:xfrm>
          <a:prstGeom prst="rect">
            <a:avLst/>
          </a:prstGeom>
        </p:spPr>
      </p:pic>
      <p:sp>
        <p:nvSpPr>
          <p:cNvPr id="5" name="TextBox 4"/>
          <p:cNvSpPr txBox="1"/>
          <p:nvPr/>
        </p:nvSpPr>
        <p:spPr>
          <a:xfrm>
            <a:off x="4914900" y="4038600"/>
            <a:ext cx="3657600" cy="2523768"/>
          </a:xfrm>
          <a:prstGeom prst="rect">
            <a:avLst/>
          </a:prstGeom>
          <a:noFill/>
        </p:spPr>
        <p:txBody>
          <a:bodyPr wrap="square" rtlCol="0">
            <a:spAutoFit/>
          </a:bodyPr>
          <a:lstStyle/>
          <a:p>
            <a:r>
              <a:rPr lang="en-CA" sz="2000" dirty="0" smtClean="0">
                <a:solidFill>
                  <a:schemeClr val="bg1">
                    <a:lumMod val="50000"/>
                  </a:schemeClr>
                </a:solidFill>
                <a:latin typeface="Calibri" panose="020F0502020204030204" pitchFamily="34" charset="0"/>
              </a:rPr>
              <a:t>It will </a:t>
            </a:r>
            <a:r>
              <a:rPr lang="en-CA" sz="2000" dirty="0">
                <a:solidFill>
                  <a:schemeClr val="bg1">
                    <a:lumMod val="50000"/>
                  </a:schemeClr>
                </a:solidFill>
                <a:latin typeface="Calibri" panose="020F0502020204030204" pitchFamily="34" charset="0"/>
              </a:rPr>
              <a:t>take an abnormal amount of stress before deformation is no longer </a:t>
            </a:r>
            <a:r>
              <a:rPr lang="en-CA" sz="2000" dirty="0" smtClean="0">
                <a:solidFill>
                  <a:schemeClr val="bg1">
                    <a:lumMod val="50000"/>
                  </a:schemeClr>
                </a:solidFill>
                <a:latin typeface="Calibri" panose="020F0502020204030204" pitchFamily="34" charset="0"/>
              </a:rPr>
              <a:t>reversible</a:t>
            </a:r>
          </a:p>
          <a:p>
            <a:endParaRPr lang="en-CA" sz="2000" dirty="0">
              <a:solidFill>
                <a:schemeClr val="bg1">
                  <a:lumMod val="50000"/>
                </a:schemeClr>
              </a:solidFill>
              <a:latin typeface="Calibri" panose="020F0502020204030204" pitchFamily="34" charset="0"/>
            </a:endParaRPr>
          </a:p>
          <a:p>
            <a:r>
              <a:rPr lang="en-CA" sz="2000" dirty="0" smtClean="0">
                <a:solidFill>
                  <a:schemeClr val="bg1">
                    <a:lumMod val="50000"/>
                  </a:schemeClr>
                </a:solidFill>
                <a:latin typeface="Calibri" panose="020F0502020204030204" pitchFamily="34" charset="0"/>
              </a:rPr>
              <a:t>This creates a ‘brand new chair’ feel for the user, even up to 15 years after original buy date</a:t>
            </a:r>
          </a:p>
          <a:p>
            <a:endParaRPr lang="en-CA" dirty="0"/>
          </a:p>
        </p:txBody>
      </p:sp>
      <p:pic>
        <p:nvPicPr>
          <p:cNvPr id="6" name="Picture 5"/>
          <p:cNvPicPr>
            <a:picLocks noChangeAspect="1"/>
          </p:cNvPicPr>
          <p:nvPr/>
        </p:nvPicPr>
        <p:blipFill>
          <a:blip r:embed="rId5"/>
          <a:stretch>
            <a:fillRect/>
          </a:stretch>
        </p:blipFill>
        <p:spPr>
          <a:xfrm>
            <a:off x="0" y="0"/>
            <a:ext cx="4572638" cy="3429479"/>
          </a:xfrm>
          <a:prstGeom prst="rect">
            <a:avLst/>
          </a:prstGeom>
        </p:spPr>
      </p:pic>
      <p:sp>
        <p:nvSpPr>
          <p:cNvPr id="3" name="TextBox 2"/>
          <p:cNvSpPr txBox="1"/>
          <p:nvPr/>
        </p:nvSpPr>
        <p:spPr>
          <a:xfrm>
            <a:off x="533400" y="4038600"/>
            <a:ext cx="4572000" cy="2246769"/>
          </a:xfrm>
          <a:prstGeom prst="rect">
            <a:avLst/>
          </a:prstGeom>
          <a:noFill/>
        </p:spPr>
        <p:txBody>
          <a:bodyPr wrap="square" rtlCol="0">
            <a:spAutoFit/>
          </a:bodyPr>
          <a:lstStyle/>
          <a:p>
            <a:r>
              <a:rPr lang="en-CA" sz="2000" dirty="0">
                <a:solidFill>
                  <a:schemeClr val="bg1">
                    <a:lumMod val="50000"/>
                  </a:schemeClr>
                </a:solidFill>
                <a:latin typeface="Calibri" panose="020F0502020204030204" pitchFamily="34" charset="0"/>
              </a:rPr>
              <a:t>ENERSORB™ can stretch up to </a:t>
            </a:r>
          </a:p>
          <a:p>
            <a:r>
              <a:rPr lang="en-CA" sz="2000" dirty="0">
                <a:solidFill>
                  <a:schemeClr val="bg1">
                    <a:lumMod val="50000"/>
                  </a:schemeClr>
                </a:solidFill>
                <a:latin typeface="Calibri" panose="020F0502020204030204" pitchFamily="34" charset="0"/>
              </a:rPr>
              <a:t>2.4 times without damage to </a:t>
            </a:r>
          </a:p>
          <a:p>
            <a:r>
              <a:rPr lang="en-CA" sz="2000" dirty="0">
                <a:solidFill>
                  <a:schemeClr val="bg1">
                    <a:lumMod val="50000"/>
                  </a:schemeClr>
                </a:solidFill>
                <a:latin typeface="Calibri" panose="020F0502020204030204" pitchFamily="34" charset="0"/>
              </a:rPr>
              <a:t>it’s original shape</a:t>
            </a:r>
          </a:p>
          <a:p>
            <a:endParaRPr lang="en-CA" sz="2000" dirty="0">
              <a:solidFill>
                <a:schemeClr val="bg1">
                  <a:lumMod val="50000"/>
                </a:schemeClr>
              </a:solidFill>
              <a:latin typeface="Calibri" panose="020F0502020204030204" pitchFamily="34" charset="0"/>
            </a:endParaRPr>
          </a:p>
          <a:p>
            <a:r>
              <a:rPr lang="en-CA" sz="2000" dirty="0">
                <a:solidFill>
                  <a:schemeClr val="bg1">
                    <a:lumMod val="50000"/>
                  </a:schemeClr>
                </a:solidFill>
                <a:latin typeface="Calibri" panose="020F0502020204030204" pitchFamily="34" charset="0"/>
              </a:rPr>
              <a:t>ENERSORB™ features a superior </a:t>
            </a:r>
            <a:endParaRPr lang="en-CA" sz="2000" dirty="0" smtClean="0">
              <a:solidFill>
                <a:schemeClr val="bg1">
                  <a:lumMod val="50000"/>
                </a:schemeClr>
              </a:solidFill>
              <a:latin typeface="Calibri" panose="020F0502020204030204" pitchFamily="34" charset="0"/>
            </a:endParaRPr>
          </a:p>
          <a:p>
            <a:r>
              <a:rPr lang="en-CA" sz="2000" dirty="0" smtClean="0">
                <a:solidFill>
                  <a:schemeClr val="bg1">
                    <a:lumMod val="50000"/>
                  </a:schemeClr>
                </a:solidFill>
                <a:latin typeface="Calibri" panose="020F0502020204030204" pitchFamily="34" charset="0"/>
              </a:rPr>
              <a:t>tensile </a:t>
            </a:r>
            <a:r>
              <a:rPr lang="en-CA" sz="2000" dirty="0">
                <a:solidFill>
                  <a:schemeClr val="bg1">
                    <a:lumMod val="50000"/>
                  </a:schemeClr>
                </a:solidFill>
                <a:latin typeface="Calibri" panose="020F0502020204030204" pitchFamily="34" charset="0"/>
              </a:rPr>
              <a:t>(breaking) strength in </a:t>
            </a:r>
            <a:endParaRPr lang="en-CA" sz="2000" dirty="0" smtClean="0">
              <a:solidFill>
                <a:schemeClr val="bg1">
                  <a:lumMod val="50000"/>
                </a:schemeClr>
              </a:solidFill>
              <a:latin typeface="Calibri" panose="020F0502020204030204" pitchFamily="34" charset="0"/>
            </a:endParaRPr>
          </a:p>
          <a:p>
            <a:r>
              <a:rPr lang="en-CA" sz="2000" dirty="0" smtClean="0">
                <a:solidFill>
                  <a:schemeClr val="bg1">
                    <a:lumMod val="50000"/>
                  </a:schemeClr>
                </a:solidFill>
                <a:latin typeface="Calibri" panose="020F0502020204030204" pitchFamily="34" charset="0"/>
              </a:rPr>
              <a:t>excess </a:t>
            </a:r>
            <a:r>
              <a:rPr lang="en-CA" sz="2000" dirty="0">
                <a:solidFill>
                  <a:schemeClr val="bg1">
                    <a:lumMod val="50000"/>
                  </a:schemeClr>
                </a:solidFill>
                <a:latin typeface="Calibri" panose="020F0502020204030204" pitchFamily="34" charset="0"/>
              </a:rPr>
              <a:t>of 14 psi</a:t>
            </a:r>
          </a:p>
        </p:txBody>
      </p:sp>
    </p:spTree>
    <p:extLst>
      <p:ext uri="{BB962C8B-B14F-4D97-AF65-F5344CB8AC3E}">
        <p14:creationId xmlns:p14="http://schemas.microsoft.com/office/powerpoint/2010/main" val="1920850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194320"/>
            <a:ext cx="2301373" cy="720080"/>
          </a:xfrm>
          <a:prstGeom prst="rect">
            <a:avLst/>
          </a:prstGeom>
        </p:spPr>
      </p:pic>
      <p:pic>
        <p:nvPicPr>
          <p:cNvPr id="2" name="Picture 1"/>
          <p:cNvPicPr>
            <a:picLocks noChangeAspect="1"/>
          </p:cNvPicPr>
          <p:nvPr/>
        </p:nvPicPr>
        <p:blipFill>
          <a:blip r:embed="rId4"/>
          <a:stretch>
            <a:fillRect/>
          </a:stretch>
        </p:blipFill>
        <p:spPr>
          <a:xfrm>
            <a:off x="8382000" y="6096000"/>
            <a:ext cx="701087" cy="667550"/>
          </a:xfrm>
          <a:prstGeom prst="rect">
            <a:avLst/>
          </a:prstGeom>
        </p:spPr>
      </p:pic>
      <p:sp>
        <p:nvSpPr>
          <p:cNvPr id="5" name="TextBox 4"/>
          <p:cNvSpPr txBox="1"/>
          <p:nvPr/>
        </p:nvSpPr>
        <p:spPr>
          <a:xfrm>
            <a:off x="5562600" y="2743200"/>
            <a:ext cx="3048000" cy="3785652"/>
          </a:xfrm>
          <a:prstGeom prst="rect">
            <a:avLst/>
          </a:prstGeom>
          <a:noFill/>
        </p:spPr>
        <p:txBody>
          <a:bodyPr wrap="square" rtlCol="0">
            <a:spAutoFit/>
          </a:bodyPr>
          <a:lstStyle/>
          <a:p>
            <a:pPr algn="ctr"/>
            <a:endParaRPr lang="en-CA" sz="2000" dirty="0" smtClean="0">
              <a:solidFill>
                <a:schemeClr val="bg1">
                  <a:lumMod val="50000"/>
                </a:schemeClr>
              </a:solidFill>
              <a:latin typeface="Calibri" panose="020F0502020204030204" pitchFamily="34" charset="0"/>
            </a:endParaRPr>
          </a:p>
          <a:p>
            <a:pPr algn="ctr"/>
            <a:endParaRPr lang="en-CA" sz="2000" dirty="0" smtClean="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Reduces, even eliminates, </a:t>
            </a:r>
            <a:r>
              <a:rPr lang="en-CA" sz="2000" dirty="0">
                <a:solidFill>
                  <a:schemeClr val="bg1">
                    <a:lumMod val="50000"/>
                  </a:schemeClr>
                </a:solidFill>
                <a:latin typeface="Calibri" panose="020F0502020204030204" pitchFamily="34" charset="0"/>
              </a:rPr>
              <a:t>the creation of </a:t>
            </a:r>
            <a:r>
              <a:rPr lang="en-CA" sz="2000" dirty="0" smtClean="0">
                <a:solidFill>
                  <a:schemeClr val="bg1">
                    <a:lumMod val="50000"/>
                  </a:schemeClr>
                </a:solidFill>
                <a:latin typeface="Calibri" panose="020F0502020204030204" pitchFamily="34" charset="0"/>
              </a:rPr>
              <a:t>pressure spots, </a:t>
            </a:r>
            <a:r>
              <a:rPr lang="en-CA" sz="2000" dirty="0">
                <a:solidFill>
                  <a:schemeClr val="bg1">
                    <a:lumMod val="50000"/>
                  </a:schemeClr>
                </a:solidFill>
                <a:latin typeface="Calibri" panose="020F0502020204030204" pitchFamily="34" charset="0"/>
              </a:rPr>
              <a:t>which lead to sitting </a:t>
            </a:r>
            <a:r>
              <a:rPr lang="en-CA" sz="2000" dirty="0" smtClean="0">
                <a:solidFill>
                  <a:schemeClr val="bg1">
                    <a:lumMod val="50000"/>
                  </a:schemeClr>
                </a:solidFill>
                <a:latin typeface="Calibri" panose="020F0502020204030204" pitchFamily="34" charset="0"/>
              </a:rPr>
              <a:t>discomfort and long term health troubles</a:t>
            </a:r>
            <a:endParaRPr lang="en-CA" sz="2000" dirty="0">
              <a:solidFill>
                <a:schemeClr val="bg1">
                  <a:lumMod val="50000"/>
                </a:schemeClr>
              </a:solidFill>
              <a:latin typeface="Calibri" panose="020F0502020204030204" pitchFamily="34" charset="0"/>
            </a:endParaRPr>
          </a:p>
          <a:p>
            <a:pPr algn="ctr"/>
            <a:endParaRPr lang="en-CA" sz="2000" dirty="0" smtClean="0">
              <a:solidFill>
                <a:schemeClr val="bg1">
                  <a:lumMod val="50000"/>
                </a:schemeClr>
              </a:solidFill>
              <a:latin typeface="Calibri" panose="020F0502020204030204" pitchFamily="34" charset="0"/>
            </a:endParaRPr>
          </a:p>
          <a:p>
            <a:pPr algn="ctr"/>
            <a:endParaRPr lang="en-CA" sz="2000" dirty="0">
              <a:solidFill>
                <a:schemeClr val="bg1">
                  <a:lumMod val="50000"/>
                </a:schemeClr>
              </a:solidFill>
              <a:latin typeface="Calibri" panose="020F0502020204030204" pitchFamily="34" charset="0"/>
            </a:endParaRPr>
          </a:p>
          <a:p>
            <a:pPr algn="ctr"/>
            <a:r>
              <a:rPr lang="en-CA" sz="2000" dirty="0">
                <a:solidFill>
                  <a:schemeClr val="bg1">
                    <a:lumMod val="50000"/>
                  </a:schemeClr>
                </a:solidFill>
                <a:latin typeface="Calibri" panose="020F0502020204030204" pitchFamily="34" charset="0"/>
              </a:rPr>
              <a:t>I</a:t>
            </a:r>
            <a:r>
              <a:rPr lang="en-CA" sz="2000" dirty="0" smtClean="0">
                <a:solidFill>
                  <a:schemeClr val="bg1">
                    <a:lumMod val="50000"/>
                  </a:schemeClr>
                </a:solidFill>
                <a:latin typeface="Calibri" panose="020F0502020204030204" pitchFamily="34" charset="0"/>
              </a:rPr>
              <a:t>mproves </a:t>
            </a:r>
            <a:r>
              <a:rPr lang="en-CA" sz="2000" dirty="0">
                <a:solidFill>
                  <a:schemeClr val="bg1">
                    <a:lumMod val="50000"/>
                  </a:schemeClr>
                </a:solidFill>
                <a:latin typeface="Calibri" panose="020F0502020204030204" pitchFamily="34" charset="0"/>
              </a:rPr>
              <a:t>blood circulation </a:t>
            </a:r>
            <a:r>
              <a:rPr lang="en-CA" sz="2000" dirty="0" smtClean="0">
                <a:solidFill>
                  <a:schemeClr val="bg1">
                    <a:lumMod val="50000"/>
                  </a:schemeClr>
                </a:solidFill>
                <a:latin typeface="Calibri" panose="020F0502020204030204" pitchFamily="34" charset="0"/>
              </a:rPr>
              <a:t>by preventing bottoming out</a:t>
            </a:r>
            <a:endParaRPr lang="en-CA" dirty="0"/>
          </a:p>
        </p:txBody>
      </p:sp>
      <p:pic>
        <p:nvPicPr>
          <p:cNvPr id="3" name="Picture 2"/>
          <p:cNvPicPr>
            <a:picLocks noChangeAspect="1"/>
          </p:cNvPicPr>
          <p:nvPr/>
        </p:nvPicPr>
        <p:blipFill>
          <a:blip r:embed="rId5"/>
          <a:stretch>
            <a:fillRect/>
          </a:stretch>
        </p:blipFill>
        <p:spPr>
          <a:xfrm>
            <a:off x="0" y="0"/>
            <a:ext cx="4572638" cy="3429479"/>
          </a:xfrm>
          <a:prstGeom prst="rect">
            <a:avLst/>
          </a:prstGeom>
        </p:spPr>
      </p:pic>
      <p:sp>
        <p:nvSpPr>
          <p:cNvPr id="6" name="TextBox 5"/>
          <p:cNvSpPr txBox="1"/>
          <p:nvPr/>
        </p:nvSpPr>
        <p:spPr>
          <a:xfrm>
            <a:off x="5154863" y="1948435"/>
            <a:ext cx="3863473" cy="1015663"/>
          </a:xfrm>
          <a:prstGeom prst="rect">
            <a:avLst/>
          </a:prstGeom>
          <a:noFill/>
        </p:spPr>
        <p:txBody>
          <a:bodyPr wrap="square" rtlCol="0">
            <a:spAutoFit/>
          </a:bodyPr>
          <a:lstStyle/>
          <a:p>
            <a:pPr algn="ctr"/>
            <a:r>
              <a:rPr lang="en-CA" sz="2000" dirty="0">
                <a:solidFill>
                  <a:schemeClr val="bg1">
                    <a:lumMod val="50000"/>
                  </a:schemeClr>
                </a:solidFill>
                <a:latin typeface="Calibri" panose="020F0502020204030204" pitchFamily="34" charset="0"/>
              </a:rPr>
              <a:t>Supports spine and back muscles </a:t>
            </a:r>
            <a:endParaRPr lang="en-CA" sz="2000" dirty="0" smtClean="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as </a:t>
            </a:r>
            <a:r>
              <a:rPr lang="en-CA" sz="2000" dirty="0">
                <a:solidFill>
                  <a:schemeClr val="bg1">
                    <a:lumMod val="50000"/>
                  </a:schemeClr>
                </a:solidFill>
                <a:latin typeface="Calibri" panose="020F0502020204030204" pitchFamily="34" charset="0"/>
              </a:rPr>
              <a:t>well as the hips,  buttocks </a:t>
            </a:r>
            <a:endParaRPr lang="en-CA" sz="2000" dirty="0" smtClean="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and upper </a:t>
            </a:r>
            <a:r>
              <a:rPr lang="en-CA" sz="2000" dirty="0">
                <a:solidFill>
                  <a:schemeClr val="bg1">
                    <a:lumMod val="50000"/>
                  </a:schemeClr>
                </a:solidFill>
                <a:latin typeface="Calibri" panose="020F0502020204030204" pitchFamily="34" charset="0"/>
              </a:rPr>
              <a:t>legs</a:t>
            </a:r>
          </a:p>
        </p:txBody>
      </p:sp>
    </p:spTree>
    <p:extLst>
      <p:ext uri="{BB962C8B-B14F-4D97-AF65-F5344CB8AC3E}">
        <p14:creationId xmlns:p14="http://schemas.microsoft.com/office/powerpoint/2010/main" val="3932902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194320"/>
            <a:ext cx="2301373" cy="720080"/>
          </a:xfrm>
          <a:prstGeom prst="rect">
            <a:avLst/>
          </a:prstGeom>
        </p:spPr>
      </p:pic>
      <p:pic>
        <p:nvPicPr>
          <p:cNvPr id="2" name="Picture 1"/>
          <p:cNvPicPr>
            <a:picLocks noChangeAspect="1"/>
          </p:cNvPicPr>
          <p:nvPr/>
        </p:nvPicPr>
        <p:blipFill>
          <a:blip r:embed="rId4"/>
          <a:stretch>
            <a:fillRect/>
          </a:stretch>
        </p:blipFill>
        <p:spPr>
          <a:xfrm>
            <a:off x="8382000" y="6096000"/>
            <a:ext cx="701087" cy="667550"/>
          </a:xfrm>
          <a:prstGeom prst="rect">
            <a:avLst/>
          </a:prstGeom>
        </p:spPr>
      </p:pic>
      <p:sp>
        <p:nvSpPr>
          <p:cNvPr id="5" name="TextBox 4"/>
          <p:cNvSpPr txBox="1"/>
          <p:nvPr/>
        </p:nvSpPr>
        <p:spPr>
          <a:xfrm>
            <a:off x="4861427" y="3768775"/>
            <a:ext cx="3520573" cy="2831544"/>
          </a:xfrm>
          <a:prstGeom prst="rect">
            <a:avLst/>
          </a:prstGeom>
          <a:noFill/>
        </p:spPr>
        <p:txBody>
          <a:bodyPr wrap="square" rtlCol="0">
            <a:spAutoFit/>
          </a:bodyPr>
          <a:lstStyle/>
          <a:p>
            <a:pPr algn="ctr"/>
            <a:r>
              <a:rPr lang="en-CA" sz="2000" dirty="0" smtClean="0">
                <a:solidFill>
                  <a:schemeClr val="bg1">
                    <a:lumMod val="50000"/>
                  </a:schemeClr>
                </a:solidFill>
                <a:latin typeface="Calibri" panose="020F0502020204030204" pitchFamily="34" charset="0"/>
              </a:rPr>
              <a:t>Less obvious benefit is that the level of concentration on work related matters remains consistent and uninterrupted from thought distractions caused by aches and pains associated with </a:t>
            </a:r>
          </a:p>
          <a:p>
            <a:pPr algn="ctr"/>
            <a:r>
              <a:rPr lang="en-CA" sz="2000" dirty="0" smtClean="0">
                <a:solidFill>
                  <a:schemeClr val="bg1">
                    <a:lumMod val="50000"/>
                  </a:schemeClr>
                </a:solidFill>
                <a:latin typeface="Calibri" panose="020F0502020204030204" pitchFamily="34" charset="0"/>
              </a:rPr>
              <a:t>unsupportive seating</a:t>
            </a:r>
            <a:endParaRPr lang="en-CA" dirty="0"/>
          </a:p>
          <a:p>
            <a:endParaRPr lang="en-CA" dirty="0" smtClean="0"/>
          </a:p>
        </p:txBody>
      </p:sp>
      <p:pic>
        <p:nvPicPr>
          <p:cNvPr id="3" name="Picture 2"/>
          <p:cNvPicPr>
            <a:picLocks noChangeAspect="1"/>
          </p:cNvPicPr>
          <p:nvPr/>
        </p:nvPicPr>
        <p:blipFill>
          <a:blip r:embed="rId5"/>
          <a:stretch>
            <a:fillRect/>
          </a:stretch>
        </p:blipFill>
        <p:spPr>
          <a:xfrm>
            <a:off x="0" y="0"/>
            <a:ext cx="4572638" cy="3429479"/>
          </a:xfrm>
          <a:prstGeom prst="rect">
            <a:avLst/>
          </a:prstGeom>
        </p:spPr>
      </p:pic>
      <p:sp>
        <p:nvSpPr>
          <p:cNvPr id="6" name="TextBox 5"/>
          <p:cNvSpPr txBox="1"/>
          <p:nvPr/>
        </p:nvSpPr>
        <p:spPr>
          <a:xfrm>
            <a:off x="114619" y="3769037"/>
            <a:ext cx="4343400" cy="1600438"/>
          </a:xfrm>
          <a:prstGeom prst="rect">
            <a:avLst/>
          </a:prstGeom>
          <a:noFill/>
        </p:spPr>
        <p:txBody>
          <a:bodyPr wrap="square" rtlCol="0">
            <a:spAutoFit/>
          </a:bodyPr>
          <a:lstStyle/>
          <a:p>
            <a:pPr algn="ctr"/>
            <a:r>
              <a:rPr lang="en-CA" sz="2000" dirty="0">
                <a:solidFill>
                  <a:schemeClr val="bg1">
                    <a:lumMod val="50000"/>
                  </a:schemeClr>
                </a:solidFill>
                <a:latin typeface="Calibri" panose="020F0502020204030204" pitchFamily="34" charset="0"/>
              </a:rPr>
              <a:t>The obvious benefit is less time, </a:t>
            </a:r>
            <a:endParaRPr lang="en-CA" sz="2000" dirty="0" smtClean="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or </a:t>
            </a:r>
            <a:r>
              <a:rPr lang="en-CA" sz="2000" dirty="0">
                <a:solidFill>
                  <a:schemeClr val="bg1">
                    <a:lumMod val="50000"/>
                  </a:schemeClr>
                </a:solidFill>
                <a:latin typeface="Calibri" panose="020F0502020204030204" pitchFamily="34" charset="0"/>
              </a:rPr>
              <a:t>no time, away from work </a:t>
            </a:r>
            <a:endParaRPr lang="en-CA" sz="2000" dirty="0" smtClean="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due </a:t>
            </a:r>
            <a:r>
              <a:rPr lang="en-CA" sz="2000" dirty="0">
                <a:solidFill>
                  <a:schemeClr val="bg1">
                    <a:lumMod val="50000"/>
                  </a:schemeClr>
                </a:solidFill>
                <a:latin typeface="Calibri" panose="020F0502020204030204" pitchFamily="34" charset="0"/>
              </a:rPr>
              <a:t>to musculoskeletal </a:t>
            </a:r>
            <a:endParaRPr lang="en-CA" sz="2000" dirty="0" smtClean="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stress or </a:t>
            </a:r>
            <a:r>
              <a:rPr lang="en-CA" sz="2000" dirty="0">
                <a:solidFill>
                  <a:schemeClr val="bg1">
                    <a:lumMod val="50000"/>
                  </a:schemeClr>
                </a:solidFill>
                <a:latin typeface="Calibri" panose="020F0502020204030204" pitchFamily="34" charset="0"/>
              </a:rPr>
              <a:t>injury</a:t>
            </a:r>
          </a:p>
          <a:p>
            <a:endParaRPr lang="en-CA" dirty="0"/>
          </a:p>
        </p:txBody>
      </p:sp>
    </p:spTree>
    <p:extLst>
      <p:ext uri="{BB962C8B-B14F-4D97-AF65-F5344CB8AC3E}">
        <p14:creationId xmlns:p14="http://schemas.microsoft.com/office/powerpoint/2010/main" val="3757293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194320"/>
            <a:ext cx="2301373" cy="720080"/>
          </a:xfrm>
          <a:prstGeom prst="rect">
            <a:avLst/>
          </a:prstGeom>
        </p:spPr>
      </p:pic>
      <p:pic>
        <p:nvPicPr>
          <p:cNvPr id="2" name="Picture 1"/>
          <p:cNvPicPr>
            <a:picLocks noChangeAspect="1"/>
          </p:cNvPicPr>
          <p:nvPr/>
        </p:nvPicPr>
        <p:blipFill>
          <a:blip r:embed="rId4"/>
          <a:stretch>
            <a:fillRect/>
          </a:stretch>
        </p:blipFill>
        <p:spPr>
          <a:xfrm>
            <a:off x="8382000" y="6096000"/>
            <a:ext cx="701087" cy="667550"/>
          </a:xfrm>
          <a:prstGeom prst="rect">
            <a:avLst/>
          </a:prstGeom>
        </p:spPr>
      </p:pic>
      <p:sp>
        <p:nvSpPr>
          <p:cNvPr id="5" name="TextBox 4"/>
          <p:cNvSpPr txBox="1"/>
          <p:nvPr/>
        </p:nvSpPr>
        <p:spPr>
          <a:xfrm>
            <a:off x="457200" y="3505200"/>
            <a:ext cx="4572000" cy="3170099"/>
          </a:xfrm>
          <a:prstGeom prst="rect">
            <a:avLst/>
          </a:prstGeom>
          <a:noFill/>
        </p:spPr>
        <p:txBody>
          <a:bodyPr wrap="square" rtlCol="0">
            <a:spAutoFit/>
          </a:bodyPr>
          <a:lstStyle/>
          <a:p>
            <a:pPr algn="ctr"/>
            <a:r>
              <a:rPr lang="en-CA" sz="2000" dirty="0" smtClean="0">
                <a:solidFill>
                  <a:schemeClr val="bg1">
                    <a:lumMod val="50000"/>
                  </a:schemeClr>
                </a:solidFill>
                <a:latin typeface="Calibri" panose="020F0502020204030204" pitchFamily="34" charset="0"/>
              </a:rPr>
              <a:t>With it’s memory properties and performance </a:t>
            </a:r>
            <a:r>
              <a:rPr lang="en-CA" sz="2000" dirty="0">
                <a:solidFill>
                  <a:schemeClr val="bg1">
                    <a:lumMod val="50000"/>
                  </a:schemeClr>
                </a:solidFill>
                <a:latin typeface="Calibri" panose="020F0502020204030204" pitchFamily="34" charset="0"/>
              </a:rPr>
              <a:t>ENERSORB™ </a:t>
            </a:r>
            <a:r>
              <a:rPr lang="en-CA" sz="2000" dirty="0" smtClean="0">
                <a:solidFill>
                  <a:schemeClr val="bg1">
                    <a:lumMod val="50000"/>
                  </a:schemeClr>
                </a:solidFill>
                <a:latin typeface="Calibri" panose="020F0502020204030204" pitchFamily="34" charset="0"/>
              </a:rPr>
              <a:t>seat </a:t>
            </a:r>
          </a:p>
          <a:p>
            <a:pPr algn="ctr"/>
            <a:r>
              <a:rPr lang="en-CA" sz="2000" dirty="0" smtClean="0">
                <a:solidFill>
                  <a:schemeClr val="bg1">
                    <a:lumMod val="50000"/>
                  </a:schemeClr>
                </a:solidFill>
                <a:latin typeface="Calibri" panose="020F0502020204030204" pitchFamily="34" charset="0"/>
              </a:rPr>
              <a:t>cushioning is the ultimate seating </a:t>
            </a:r>
          </a:p>
          <a:p>
            <a:pPr algn="ctr"/>
            <a:r>
              <a:rPr lang="en-CA" sz="2000" dirty="0" smtClean="0">
                <a:solidFill>
                  <a:schemeClr val="bg1">
                    <a:lumMod val="50000"/>
                  </a:schemeClr>
                </a:solidFill>
                <a:latin typeface="Calibri" panose="020F0502020204030204" pitchFamily="34" charset="0"/>
              </a:rPr>
              <a:t>solution for chairs in a multi-user application</a:t>
            </a:r>
          </a:p>
          <a:p>
            <a:pPr algn="ctr"/>
            <a:endParaRPr lang="en-CA" sz="2000" dirty="0">
              <a:solidFill>
                <a:schemeClr val="bg1">
                  <a:lumMod val="50000"/>
                </a:schemeClr>
              </a:solidFill>
              <a:latin typeface="Calibri" panose="020F0502020204030204" pitchFamily="34" charset="0"/>
            </a:endParaRPr>
          </a:p>
          <a:p>
            <a:pPr algn="ctr"/>
            <a:r>
              <a:rPr lang="en-CA" sz="2000" dirty="0">
                <a:solidFill>
                  <a:schemeClr val="bg1">
                    <a:lumMod val="50000"/>
                  </a:schemeClr>
                </a:solidFill>
                <a:latin typeface="Calibri" panose="020F0502020204030204" pitchFamily="34" charset="0"/>
              </a:rPr>
              <a:t>ENERSORB™ </a:t>
            </a:r>
            <a:r>
              <a:rPr lang="en-CA" sz="2000" dirty="0" smtClean="0">
                <a:solidFill>
                  <a:schemeClr val="bg1">
                    <a:lumMod val="50000"/>
                  </a:schemeClr>
                </a:solidFill>
                <a:latin typeface="Calibri" panose="020F0502020204030204" pitchFamily="34" charset="0"/>
              </a:rPr>
              <a:t>cushioning bounces back within seconds of one user leaving the chair and then offers a new, personalized &amp; dynamic sit for the next user</a:t>
            </a:r>
            <a:endParaRPr lang="en-CA" dirty="0"/>
          </a:p>
        </p:txBody>
      </p:sp>
      <p:pic>
        <p:nvPicPr>
          <p:cNvPr id="6" name="Picture 5"/>
          <p:cNvPicPr>
            <a:picLocks noChangeAspect="1"/>
          </p:cNvPicPr>
          <p:nvPr/>
        </p:nvPicPr>
        <p:blipFill>
          <a:blip r:embed="rId5"/>
          <a:stretch>
            <a:fillRect/>
          </a:stretch>
        </p:blipFill>
        <p:spPr>
          <a:xfrm>
            <a:off x="0" y="-479"/>
            <a:ext cx="4572638" cy="3429479"/>
          </a:xfrm>
          <a:prstGeom prst="rect">
            <a:avLst/>
          </a:prstGeom>
        </p:spPr>
      </p:pic>
      <p:sp>
        <p:nvSpPr>
          <p:cNvPr id="7" name="TextBox 6"/>
          <p:cNvSpPr txBox="1"/>
          <p:nvPr/>
        </p:nvSpPr>
        <p:spPr>
          <a:xfrm>
            <a:off x="5562600" y="1714260"/>
            <a:ext cx="3429000" cy="3170099"/>
          </a:xfrm>
          <a:prstGeom prst="rect">
            <a:avLst/>
          </a:prstGeom>
          <a:noFill/>
        </p:spPr>
        <p:txBody>
          <a:bodyPr wrap="square" rtlCol="0">
            <a:spAutoFit/>
          </a:bodyPr>
          <a:lstStyle/>
          <a:p>
            <a:pPr algn="ctr"/>
            <a:r>
              <a:rPr lang="en-CA" sz="2000" dirty="0" smtClean="0">
                <a:solidFill>
                  <a:schemeClr val="bg1">
                    <a:lumMod val="50000"/>
                  </a:schemeClr>
                </a:solidFill>
                <a:latin typeface="Calibri" panose="020F0502020204030204" pitchFamily="34" charset="0"/>
              </a:rPr>
              <a:t>A few multi-user </a:t>
            </a:r>
          </a:p>
          <a:p>
            <a:pPr algn="ctr"/>
            <a:r>
              <a:rPr lang="en-CA" sz="2000" dirty="0" smtClean="0">
                <a:solidFill>
                  <a:schemeClr val="bg1">
                    <a:lumMod val="50000"/>
                  </a:schemeClr>
                </a:solidFill>
                <a:latin typeface="Calibri" panose="020F0502020204030204" pitchFamily="34" charset="0"/>
              </a:rPr>
              <a:t>applications …</a:t>
            </a:r>
          </a:p>
          <a:p>
            <a:endParaRPr lang="en-CA" sz="2000" dirty="0">
              <a:solidFill>
                <a:schemeClr val="bg1">
                  <a:lumMod val="50000"/>
                </a:schemeClr>
              </a:solidFill>
              <a:latin typeface="Calibri" panose="020F0502020204030204" pitchFamily="34" charset="0"/>
            </a:endParaRPr>
          </a:p>
          <a:p>
            <a:pPr marL="342900" indent="-342900">
              <a:buFont typeface="Arial" panose="020B0604020202020204" pitchFamily="34" charset="0"/>
              <a:buChar char="•"/>
            </a:pPr>
            <a:r>
              <a:rPr lang="en-CA" sz="2000" dirty="0" smtClean="0">
                <a:solidFill>
                  <a:schemeClr val="bg1">
                    <a:lumMod val="50000"/>
                  </a:schemeClr>
                </a:solidFill>
                <a:latin typeface="Calibri" panose="020F0502020204030204" pitchFamily="34" charset="0"/>
              </a:rPr>
              <a:t>Bank teller seating</a:t>
            </a:r>
          </a:p>
          <a:p>
            <a:pPr marL="342900" indent="-342900">
              <a:buFont typeface="Arial" panose="020B0604020202020204" pitchFamily="34" charset="0"/>
              <a:buChar char="•"/>
            </a:pPr>
            <a:r>
              <a:rPr lang="en-CA" sz="2000" dirty="0" smtClean="0">
                <a:solidFill>
                  <a:schemeClr val="bg1">
                    <a:lumMod val="50000"/>
                  </a:schemeClr>
                </a:solidFill>
                <a:latin typeface="Calibri" panose="020F0502020204030204" pitchFamily="34" charset="0"/>
              </a:rPr>
              <a:t>Hotel guest rooms</a:t>
            </a:r>
          </a:p>
          <a:p>
            <a:pPr marL="342900" indent="-342900">
              <a:buFont typeface="Arial" panose="020B0604020202020204" pitchFamily="34" charset="0"/>
              <a:buChar char="•"/>
            </a:pPr>
            <a:r>
              <a:rPr lang="en-CA" sz="2000" dirty="0" smtClean="0">
                <a:solidFill>
                  <a:schemeClr val="bg1">
                    <a:lumMod val="50000"/>
                  </a:schemeClr>
                </a:solidFill>
                <a:latin typeface="Calibri" panose="020F0502020204030204" pitchFamily="34" charset="0"/>
              </a:rPr>
              <a:t>Libraries</a:t>
            </a:r>
          </a:p>
          <a:p>
            <a:pPr marL="342900" indent="-342900">
              <a:buFont typeface="Arial" panose="020B0604020202020204" pitchFamily="34" charset="0"/>
              <a:buChar char="•"/>
            </a:pPr>
            <a:r>
              <a:rPr lang="en-CA" sz="2000" dirty="0" smtClean="0">
                <a:solidFill>
                  <a:schemeClr val="bg1">
                    <a:lumMod val="50000"/>
                  </a:schemeClr>
                </a:solidFill>
                <a:latin typeface="Calibri" panose="020F0502020204030204" pitchFamily="34" charset="0"/>
              </a:rPr>
              <a:t>Boardrooms </a:t>
            </a:r>
          </a:p>
          <a:p>
            <a:pPr marL="342900" indent="-342900">
              <a:buFont typeface="Arial" panose="020B0604020202020204" pitchFamily="34" charset="0"/>
              <a:buChar char="•"/>
            </a:pPr>
            <a:r>
              <a:rPr lang="en-CA" sz="2000" dirty="0" smtClean="0">
                <a:solidFill>
                  <a:schemeClr val="bg1">
                    <a:lumMod val="50000"/>
                  </a:schemeClr>
                </a:solidFill>
                <a:latin typeface="Calibri" panose="020F0502020204030204" pitchFamily="34" charset="0"/>
              </a:rPr>
              <a:t>Task areas </a:t>
            </a:r>
          </a:p>
          <a:p>
            <a:pPr marL="342900" indent="-342900">
              <a:buFont typeface="Arial" panose="020B0604020202020204" pitchFamily="34" charset="0"/>
              <a:buChar char="•"/>
            </a:pPr>
            <a:r>
              <a:rPr lang="en-CA" sz="2000" dirty="0" smtClean="0">
                <a:solidFill>
                  <a:schemeClr val="bg1">
                    <a:lumMod val="50000"/>
                  </a:schemeClr>
                </a:solidFill>
                <a:latin typeface="Calibri" panose="020F0502020204030204" pitchFamily="34" charset="0"/>
              </a:rPr>
              <a:t>Student classrooms</a:t>
            </a:r>
          </a:p>
          <a:p>
            <a:pPr marL="342900" indent="-342900">
              <a:buFont typeface="Arial" panose="020B0604020202020204" pitchFamily="34" charset="0"/>
              <a:buChar char="•"/>
            </a:pPr>
            <a:r>
              <a:rPr lang="en-CA" sz="2000" dirty="0" smtClean="0">
                <a:solidFill>
                  <a:schemeClr val="bg1">
                    <a:lumMod val="50000"/>
                  </a:schemeClr>
                </a:solidFill>
                <a:latin typeface="Calibri" panose="020F0502020204030204" pitchFamily="34" charset="0"/>
              </a:rPr>
              <a:t>Church seating</a:t>
            </a:r>
            <a:endParaRPr lang="en-CA" dirty="0"/>
          </a:p>
        </p:txBody>
      </p:sp>
    </p:spTree>
    <p:extLst>
      <p:ext uri="{BB962C8B-B14F-4D97-AF65-F5344CB8AC3E}">
        <p14:creationId xmlns:p14="http://schemas.microsoft.com/office/powerpoint/2010/main" val="306410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194320"/>
            <a:ext cx="2301373" cy="720080"/>
          </a:xfrm>
          <a:prstGeom prst="rect">
            <a:avLst/>
          </a:prstGeom>
        </p:spPr>
      </p:pic>
      <p:pic>
        <p:nvPicPr>
          <p:cNvPr id="2" name="Picture 1"/>
          <p:cNvPicPr>
            <a:picLocks noChangeAspect="1"/>
          </p:cNvPicPr>
          <p:nvPr/>
        </p:nvPicPr>
        <p:blipFill>
          <a:blip r:embed="rId4"/>
          <a:stretch>
            <a:fillRect/>
          </a:stretch>
        </p:blipFill>
        <p:spPr>
          <a:xfrm>
            <a:off x="8382000" y="6096000"/>
            <a:ext cx="701087" cy="667550"/>
          </a:xfrm>
          <a:prstGeom prst="rect">
            <a:avLst/>
          </a:prstGeom>
        </p:spPr>
      </p:pic>
      <p:sp>
        <p:nvSpPr>
          <p:cNvPr id="3" name="TextBox 2"/>
          <p:cNvSpPr txBox="1"/>
          <p:nvPr/>
        </p:nvSpPr>
        <p:spPr>
          <a:xfrm>
            <a:off x="0" y="5410200"/>
            <a:ext cx="9083087" cy="984885"/>
          </a:xfrm>
          <a:prstGeom prst="rect">
            <a:avLst/>
          </a:prstGeom>
          <a:noFill/>
        </p:spPr>
        <p:txBody>
          <a:bodyPr wrap="square" rtlCol="0">
            <a:spAutoFit/>
          </a:bodyPr>
          <a:lstStyle/>
          <a:p>
            <a:pPr algn="ctr"/>
            <a:r>
              <a:rPr lang="en-CA" sz="4000" dirty="0">
                <a:solidFill>
                  <a:schemeClr val="bg1">
                    <a:lumMod val="50000"/>
                  </a:schemeClr>
                </a:solidFill>
                <a:latin typeface="Calibri" panose="020F0502020204030204" pitchFamily="34" charset="0"/>
              </a:rPr>
              <a:t>ENERSORB</a:t>
            </a:r>
            <a:r>
              <a:rPr lang="en-CA" sz="4000" dirty="0" smtClean="0">
                <a:solidFill>
                  <a:schemeClr val="bg1">
                    <a:lumMod val="50000"/>
                  </a:schemeClr>
                </a:solidFill>
                <a:latin typeface="Calibri" panose="020F0502020204030204" pitchFamily="34" charset="0"/>
              </a:rPr>
              <a:t>™ Standard</a:t>
            </a:r>
            <a:endParaRPr lang="en-US" sz="4000" dirty="0" smtClean="0">
              <a:solidFill>
                <a:schemeClr val="bg1">
                  <a:lumMod val="50000"/>
                </a:schemeClr>
              </a:solidFill>
              <a:latin typeface="Calibri" panose="020F0502020204030204" pitchFamily="34" charset="0"/>
            </a:endParaRPr>
          </a:p>
          <a:p>
            <a:endParaRPr lang="en-CA"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3250" y="1066800"/>
            <a:ext cx="2133600" cy="359938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6950" y="415017"/>
            <a:ext cx="1793067" cy="2538984"/>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4017" y="3058250"/>
            <a:ext cx="1676400" cy="2374553"/>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43600" y="850956"/>
            <a:ext cx="1676400" cy="2459653"/>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90083" y="3243747"/>
            <a:ext cx="1567632" cy="2261078"/>
          </a:xfrm>
          <a:prstGeom prst="rect">
            <a:avLst/>
          </a:prstGeom>
        </p:spPr>
      </p:pic>
      <p:sp>
        <p:nvSpPr>
          <p:cNvPr id="5" name="TextBox 4"/>
          <p:cNvSpPr txBox="1"/>
          <p:nvPr/>
        </p:nvSpPr>
        <p:spPr>
          <a:xfrm>
            <a:off x="1836648" y="514858"/>
            <a:ext cx="789983" cy="400110"/>
          </a:xfrm>
          <a:prstGeom prst="rect">
            <a:avLst/>
          </a:prstGeom>
          <a:noFill/>
        </p:spPr>
        <p:txBody>
          <a:bodyPr wrap="square" rtlCol="0">
            <a:spAutoFit/>
          </a:bodyPr>
          <a:lstStyle/>
          <a:p>
            <a:r>
              <a:rPr lang="en-CA" sz="2000" dirty="0" smtClean="0">
                <a:solidFill>
                  <a:schemeClr val="bg1">
                    <a:lumMod val="50000"/>
                  </a:schemeClr>
                </a:solidFill>
                <a:latin typeface="Calibri" panose="020F0502020204030204" pitchFamily="34" charset="0"/>
              </a:rPr>
              <a:t>SXO</a:t>
            </a:r>
            <a:endParaRPr lang="en-CA" sz="2000" dirty="0">
              <a:solidFill>
                <a:schemeClr val="bg1">
                  <a:lumMod val="50000"/>
                </a:schemeClr>
              </a:solidFill>
              <a:latin typeface="Calibri" panose="020F0502020204030204" pitchFamily="34" charset="0"/>
            </a:endParaRPr>
          </a:p>
        </p:txBody>
      </p:sp>
      <p:sp>
        <p:nvSpPr>
          <p:cNvPr id="8" name="TextBox 7"/>
          <p:cNvSpPr txBox="1"/>
          <p:nvPr/>
        </p:nvSpPr>
        <p:spPr>
          <a:xfrm>
            <a:off x="2142236" y="3171112"/>
            <a:ext cx="816361" cy="400110"/>
          </a:xfrm>
          <a:prstGeom prst="rect">
            <a:avLst/>
          </a:prstGeom>
          <a:noFill/>
        </p:spPr>
        <p:txBody>
          <a:bodyPr wrap="square" rtlCol="0">
            <a:spAutoFit/>
          </a:bodyPr>
          <a:lstStyle/>
          <a:p>
            <a:r>
              <a:rPr lang="en-CA" sz="2000" dirty="0" smtClean="0">
                <a:solidFill>
                  <a:schemeClr val="bg1">
                    <a:lumMod val="50000"/>
                  </a:schemeClr>
                </a:solidFill>
                <a:latin typeface="Calibri" panose="020F0502020204030204" pitchFamily="34" charset="0"/>
              </a:rPr>
              <a:t>WXO</a:t>
            </a:r>
            <a:endParaRPr lang="en-CA" sz="2000" dirty="0">
              <a:solidFill>
                <a:schemeClr val="bg1">
                  <a:lumMod val="50000"/>
                </a:schemeClr>
              </a:solidFill>
              <a:latin typeface="Calibri" panose="020F0502020204030204" pitchFamily="34" charset="0"/>
            </a:endParaRPr>
          </a:p>
        </p:txBody>
      </p:sp>
      <p:sp>
        <p:nvSpPr>
          <p:cNvPr id="12" name="TextBox 11"/>
          <p:cNvSpPr txBox="1"/>
          <p:nvPr/>
        </p:nvSpPr>
        <p:spPr>
          <a:xfrm>
            <a:off x="4742267" y="4638081"/>
            <a:ext cx="826250" cy="400110"/>
          </a:xfrm>
          <a:prstGeom prst="rect">
            <a:avLst/>
          </a:prstGeom>
          <a:noFill/>
        </p:spPr>
        <p:txBody>
          <a:bodyPr wrap="square" rtlCol="0">
            <a:spAutoFit/>
          </a:bodyPr>
          <a:lstStyle/>
          <a:p>
            <a:r>
              <a:rPr lang="en-CA" sz="2000" dirty="0" smtClean="0">
                <a:solidFill>
                  <a:schemeClr val="bg1">
                    <a:lumMod val="50000"/>
                  </a:schemeClr>
                </a:solidFill>
                <a:latin typeface="Calibri" panose="020F0502020204030204" pitchFamily="34" charset="0"/>
              </a:rPr>
              <a:t>CXO</a:t>
            </a:r>
            <a:endParaRPr lang="en-CA" sz="2000" dirty="0">
              <a:solidFill>
                <a:schemeClr val="bg1">
                  <a:lumMod val="50000"/>
                </a:schemeClr>
              </a:solidFill>
              <a:latin typeface="Calibri" panose="020F0502020204030204" pitchFamily="34" charset="0"/>
            </a:endParaRPr>
          </a:p>
        </p:txBody>
      </p:sp>
      <p:sp>
        <p:nvSpPr>
          <p:cNvPr id="14" name="TextBox 13"/>
          <p:cNvSpPr txBox="1"/>
          <p:nvPr/>
        </p:nvSpPr>
        <p:spPr>
          <a:xfrm>
            <a:off x="7925119" y="3358459"/>
            <a:ext cx="777373" cy="400110"/>
          </a:xfrm>
          <a:prstGeom prst="rect">
            <a:avLst/>
          </a:prstGeom>
          <a:noFill/>
        </p:spPr>
        <p:txBody>
          <a:bodyPr wrap="square" rtlCol="0">
            <a:spAutoFit/>
          </a:bodyPr>
          <a:lstStyle/>
          <a:p>
            <a:r>
              <a:rPr lang="en-CA" sz="2000" dirty="0" smtClean="0">
                <a:solidFill>
                  <a:schemeClr val="bg1">
                    <a:lumMod val="50000"/>
                  </a:schemeClr>
                </a:solidFill>
                <a:latin typeface="Calibri" panose="020F0502020204030204" pitchFamily="34" charset="0"/>
              </a:rPr>
              <a:t>MXO</a:t>
            </a:r>
            <a:endParaRPr lang="en-CA" sz="2000" dirty="0">
              <a:solidFill>
                <a:schemeClr val="bg1">
                  <a:lumMod val="50000"/>
                </a:schemeClr>
              </a:solidFill>
              <a:latin typeface="Calibri" panose="020F0502020204030204" pitchFamily="34" charset="0"/>
            </a:endParaRPr>
          </a:p>
        </p:txBody>
      </p:sp>
      <p:sp>
        <p:nvSpPr>
          <p:cNvPr id="16" name="TextBox 15"/>
          <p:cNvSpPr txBox="1"/>
          <p:nvPr/>
        </p:nvSpPr>
        <p:spPr>
          <a:xfrm>
            <a:off x="7530969" y="1467607"/>
            <a:ext cx="686119" cy="400110"/>
          </a:xfrm>
          <a:prstGeom prst="rect">
            <a:avLst/>
          </a:prstGeom>
          <a:noFill/>
        </p:spPr>
        <p:txBody>
          <a:bodyPr wrap="square" rtlCol="0">
            <a:spAutoFit/>
          </a:bodyPr>
          <a:lstStyle/>
          <a:p>
            <a:r>
              <a:rPr lang="en-CA" sz="2000" dirty="0" smtClean="0">
                <a:solidFill>
                  <a:schemeClr val="bg1">
                    <a:lumMod val="50000"/>
                  </a:schemeClr>
                </a:solidFill>
                <a:latin typeface="Calibri" panose="020F0502020204030204" pitchFamily="34" charset="0"/>
              </a:rPr>
              <a:t>LXO</a:t>
            </a:r>
            <a:endParaRPr lang="en-CA" sz="2000" dirty="0">
              <a:solidFill>
                <a:schemeClr val="bg1">
                  <a:lumMod val="50000"/>
                </a:schemeClr>
              </a:solidFill>
              <a:latin typeface="Calibri" panose="020F0502020204030204" pitchFamily="34" charset="0"/>
            </a:endParaRPr>
          </a:p>
        </p:txBody>
      </p:sp>
    </p:spTree>
    <p:extLst>
      <p:ext uri="{BB962C8B-B14F-4D97-AF65-F5344CB8AC3E}">
        <p14:creationId xmlns:p14="http://schemas.microsoft.com/office/powerpoint/2010/main" val="1161753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194320"/>
            <a:ext cx="2301373" cy="720080"/>
          </a:xfrm>
          <a:prstGeom prst="rect">
            <a:avLst/>
          </a:prstGeom>
        </p:spPr>
      </p:pic>
      <p:pic>
        <p:nvPicPr>
          <p:cNvPr id="2" name="Picture 1"/>
          <p:cNvPicPr>
            <a:picLocks noChangeAspect="1"/>
          </p:cNvPicPr>
          <p:nvPr/>
        </p:nvPicPr>
        <p:blipFill>
          <a:blip r:embed="rId4"/>
          <a:stretch>
            <a:fillRect/>
          </a:stretch>
        </p:blipFill>
        <p:spPr>
          <a:xfrm>
            <a:off x="8382000" y="6096000"/>
            <a:ext cx="701087" cy="667550"/>
          </a:xfrm>
          <a:prstGeom prst="rect">
            <a:avLst/>
          </a:prstGeom>
        </p:spPr>
      </p:pic>
      <p:sp>
        <p:nvSpPr>
          <p:cNvPr id="3" name="TextBox 2"/>
          <p:cNvSpPr txBox="1"/>
          <p:nvPr/>
        </p:nvSpPr>
        <p:spPr>
          <a:xfrm>
            <a:off x="0" y="5410200"/>
            <a:ext cx="9083087" cy="984885"/>
          </a:xfrm>
          <a:prstGeom prst="rect">
            <a:avLst/>
          </a:prstGeom>
          <a:noFill/>
        </p:spPr>
        <p:txBody>
          <a:bodyPr wrap="square" rtlCol="0">
            <a:spAutoFit/>
          </a:bodyPr>
          <a:lstStyle/>
          <a:p>
            <a:pPr algn="ctr"/>
            <a:r>
              <a:rPr lang="en-CA" sz="4000" dirty="0">
                <a:solidFill>
                  <a:schemeClr val="bg1">
                    <a:lumMod val="50000"/>
                  </a:schemeClr>
                </a:solidFill>
                <a:latin typeface="Calibri" panose="020F0502020204030204" pitchFamily="34" charset="0"/>
              </a:rPr>
              <a:t>ENERSORB</a:t>
            </a:r>
            <a:r>
              <a:rPr lang="en-CA" sz="4000" dirty="0" smtClean="0">
                <a:solidFill>
                  <a:schemeClr val="bg1">
                    <a:lumMod val="50000"/>
                  </a:schemeClr>
                </a:solidFill>
                <a:latin typeface="Calibri" panose="020F0502020204030204" pitchFamily="34" charset="0"/>
              </a:rPr>
              <a:t>™ Standard</a:t>
            </a:r>
            <a:endParaRPr lang="en-US" sz="4000" dirty="0" smtClean="0">
              <a:solidFill>
                <a:schemeClr val="bg1">
                  <a:lumMod val="50000"/>
                </a:schemeClr>
              </a:solidFill>
              <a:latin typeface="Calibri" panose="020F0502020204030204" pitchFamily="34" charset="0"/>
            </a:endParaRPr>
          </a:p>
          <a:p>
            <a:endParaRPr lang="en-CA"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2343" y="1247481"/>
            <a:ext cx="2438400" cy="3777082"/>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2068" y="1247481"/>
            <a:ext cx="1731612" cy="2095250"/>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3235" y="460204"/>
            <a:ext cx="1551394" cy="2462575"/>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70496" y="3311963"/>
            <a:ext cx="1521804" cy="2144282"/>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0734" y="2978744"/>
            <a:ext cx="1531856" cy="2557386"/>
          </a:xfrm>
          <a:prstGeom prst="rect">
            <a:avLst/>
          </a:prstGeom>
        </p:spPr>
      </p:pic>
      <p:sp>
        <p:nvSpPr>
          <p:cNvPr id="10" name="TextBox 9"/>
          <p:cNvSpPr txBox="1"/>
          <p:nvPr/>
        </p:nvSpPr>
        <p:spPr>
          <a:xfrm>
            <a:off x="1905000" y="685800"/>
            <a:ext cx="2819400" cy="400110"/>
          </a:xfrm>
          <a:prstGeom prst="rect">
            <a:avLst/>
          </a:prstGeom>
          <a:noFill/>
        </p:spPr>
        <p:txBody>
          <a:bodyPr wrap="square" rtlCol="0">
            <a:spAutoFit/>
          </a:bodyPr>
          <a:lstStyle/>
          <a:p>
            <a:r>
              <a:rPr lang="en-CA" sz="2000" dirty="0" smtClean="0">
                <a:solidFill>
                  <a:schemeClr val="bg1">
                    <a:lumMod val="50000"/>
                  </a:schemeClr>
                </a:solidFill>
                <a:latin typeface="Calibri" panose="020F0502020204030204" pitchFamily="34" charset="0"/>
              </a:rPr>
              <a:t>Khroma</a:t>
            </a:r>
            <a:endParaRPr lang="en-CA" sz="2000" dirty="0">
              <a:solidFill>
                <a:schemeClr val="bg1">
                  <a:lumMod val="50000"/>
                </a:schemeClr>
              </a:solidFill>
              <a:latin typeface="Calibri" panose="020F0502020204030204" pitchFamily="34" charset="0"/>
            </a:endParaRPr>
          </a:p>
        </p:txBody>
      </p:sp>
      <p:sp>
        <p:nvSpPr>
          <p:cNvPr id="11" name="TextBox 10"/>
          <p:cNvSpPr txBox="1"/>
          <p:nvPr/>
        </p:nvSpPr>
        <p:spPr>
          <a:xfrm>
            <a:off x="6096000" y="1371600"/>
            <a:ext cx="2286000" cy="400110"/>
          </a:xfrm>
          <a:prstGeom prst="rect">
            <a:avLst/>
          </a:prstGeom>
          <a:noFill/>
        </p:spPr>
        <p:txBody>
          <a:bodyPr wrap="square" rtlCol="0">
            <a:spAutoFit/>
          </a:bodyPr>
          <a:lstStyle/>
          <a:p>
            <a:r>
              <a:rPr lang="en-CA" sz="2000" dirty="0" smtClean="0">
                <a:solidFill>
                  <a:schemeClr val="bg1">
                    <a:lumMod val="50000"/>
                  </a:schemeClr>
                </a:solidFill>
                <a:latin typeface="Calibri" panose="020F0502020204030204" pitchFamily="34" charset="0"/>
              </a:rPr>
              <a:t>Presider</a:t>
            </a:r>
            <a:endParaRPr lang="en-CA" sz="2000" dirty="0">
              <a:solidFill>
                <a:schemeClr val="bg1">
                  <a:lumMod val="50000"/>
                </a:schemeClr>
              </a:solidFill>
              <a:latin typeface="Calibri" panose="020F0502020204030204" pitchFamily="34" charset="0"/>
            </a:endParaRPr>
          </a:p>
        </p:txBody>
      </p:sp>
      <p:sp>
        <p:nvSpPr>
          <p:cNvPr id="12" name="TextBox 11"/>
          <p:cNvSpPr txBox="1"/>
          <p:nvPr/>
        </p:nvSpPr>
        <p:spPr>
          <a:xfrm>
            <a:off x="1996452" y="3241048"/>
            <a:ext cx="1066800" cy="400110"/>
          </a:xfrm>
          <a:prstGeom prst="rect">
            <a:avLst/>
          </a:prstGeom>
          <a:noFill/>
        </p:spPr>
        <p:txBody>
          <a:bodyPr wrap="square" rtlCol="0">
            <a:spAutoFit/>
          </a:bodyPr>
          <a:lstStyle/>
          <a:p>
            <a:r>
              <a:rPr lang="en-CA" sz="2000" dirty="0" smtClean="0">
                <a:solidFill>
                  <a:schemeClr val="bg1">
                    <a:lumMod val="50000"/>
                  </a:schemeClr>
                </a:solidFill>
                <a:latin typeface="Calibri" panose="020F0502020204030204" pitchFamily="34" charset="0"/>
              </a:rPr>
              <a:t>Manno</a:t>
            </a:r>
            <a:endParaRPr lang="en-CA" sz="2000" dirty="0">
              <a:solidFill>
                <a:schemeClr val="bg1">
                  <a:lumMod val="50000"/>
                </a:schemeClr>
              </a:solidFill>
              <a:latin typeface="Calibri" panose="020F0502020204030204" pitchFamily="34" charset="0"/>
            </a:endParaRPr>
          </a:p>
        </p:txBody>
      </p:sp>
      <p:sp>
        <p:nvSpPr>
          <p:cNvPr id="14" name="TextBox 13"/>
          <p:cNvSpPr txBox="1"/>
          <p:nvPr/>
        </p:nvSpPr>
        <p:spPr>
          <a:xfrm>
            <a:off x="7872816" y="4561811"/>
            <a:ext cx="1066800" cy="400110"/>
          </a:xfrm>
          <a:prstGeom prst="rect">
            <a:avLst/>
          </a:prstGeom>
          <a:noFill/>
        </p:spPr>
        <p:txBody>
          <a:bodyPr wrap="square" rtlCol="0">
            <a:spAutoFit/>
          </a:bodyPr>
          <a:lstStyle/>
          <a:p>
            <a:r>
              <a:rPr lang="en-CA" sz="2000" dirty="0" smtClean="0">
                <a:solidFill>
                  <a:schemeClr val="bg1">
                    <a:lumMod val="50000"/>
                  </a:schemeClr>
                </a:solidFill>
                <a:latin typeface="Calibri" panose="020F0502020204030204" pitchFamily="34" charset="0"/>
              </a:rPr>
              <a:t>Tuxedo</a:t>
            </a:r>
            <a:endParaRPr lang="en-CA" sz="2000" dirty="0">
              <a:solidFill>
                <a:schemeClr val="bg1">
                  <a:lumMod val="50000"/>
                </a:schemeClr>
              </a:solidFill>
              <a:latin typeface="Calibri" panose="020F0502020204030204" pitchFamily="34" charset="0"/>
            </a:endParaRPr>
          </a:p>
        </p:txBody>
      </p:sp>
      <p:sp>
        <p:nvSpPr>
          <p:cNvPr id="15" name="TextBox 14"/>
          <p:cNvSpPr txBox="1"/>
          <p:nvPr/>
        </p:nvSpPr>
        <p:spPr>
          <a:xfrm>
            <a:off x="4890044" y="1571655"/>
            <a:ext cx="651026" cy="400110"/>
          </a:xfrm>
          <a:prstGeom prst="rect">
            <a:avLst/>
          </a:prstGeom>
          <a:noFill/>
        </p:spPr>
        <p:txBody>
          <a:bodyPr wrap="square" rtlCol="0">
            <a:spAutoFit/>
          </a:bodyPr>
          <a:lstStyle/>
          <a:p>
            <a:r>
              <a:rPr lang="en-CA" sz="2000" b="1" dirty="0" smtClean="0">
                <a:solidFill>
                  <a:schemeClr val="bg1">
                    <a:lumMod val="50000"/>
                  </a:schemeClr>
                </a:solidFill>
                <a:latin typeface="Calibri" panose="020F0502020204030204" pitchFamily="34" charset="0"/>
              </a:rPr>
              <a:t>IC2</a:t>
            </a:r>
            <a:endParaRPr lang="en-CA" sz="2000" b="1" dirty="0">
              <a:solidFill>
                <a:schemeClr val="bg1">
                  <a:lumMod val="50000"/>
                </a:schemeClr>
              </a:solidFill>
              <a:latin typeface="Calibri" panose="020F0502020204030204" pitchFamily="34" charset="0"/>
            </a:endParaRPr>
          </a:p>
        </p:txBody>
      </p:sp>
    </p:spTree>
    <p:extLst>
      <p:ext uri="{BB962C8B-B14F-4D97-AF65-F5344CB8AC3E}">
        <p14:creationId xmlns:p14="http://schemas.microsoft.com/office/powerpoint/2010/main" val="1391446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194320"/>
            <a:ext cx="2301373" cy="720080"/>
          </a:xfrm>
          <a:prstGeom prst="rect">
            <a:avLst/>
          </a:prstGeom>
        </p:spPr>
      </p:pic>
      <p:pic>
        <p:nvPicPr>
          <p:cNvPr id="2" name="Picture 1"/>
          <p:cNvPicPr>
            <a:picLocks noChangeAspect="1"/>
          </p:cNvPicPr>
          <p:nvPr/>
        </p:nvPicPr>
        <p:blipFill>
          <a:blip r:embed="rId4"/>
          <a:stretch>
            <a:fillRect/>
          </a:stretch>
        </p:blipFill>
        <p:spPr>
          <a:xfrm>
            <a:off x="8382000" y="6096000"/>
            <a:ext cx="701087" cy="667550"/>
          </a:xfrm>
          <a:prstGeom prst="rect">
            <a:avLst/>
          </a:prstGeom>
        </p:spPr>
      </p:pic>
      <p:sp>
        <p:nvSpPr>
          <p:cNvPr id="3" name="TextBox 2"/>
          <p:cNvSpPr txBox="1"/>
          <p:nvPr/>
        </p:nvSpPr>
        <p:spPr>
          <a:xfrm>
            <a:off x="0" y="5410200"/>
            <a:ext cx="9083087" cy="984885"/>
          </a:xfrm>
          <a:prstGeom prst="rect">
            <a:avLst/>
          </a:prstGeom>
          <a:noFill/>
        </p:spPr>
        <p:txBody>
          <a:bodyPr wrap="square" rtlCol="0">
            <a:spAutoFit/>
          </a:bodyPr>
          <a:lstStyle/>
          <a:p>
            <a:pPr algn="ctr"/>
            <a:r>
              <a:rPr lang="en-CA" sz="4000" dirty="0">
                <a:solidFill>
                  <a:schemeClr val="bg1">
                    <a:lumMod val="50000"/>
                  </a:schemeClr>
                </a:solidFill>
                <a:latin typeface="Calibri" panose="020F0502020204030204" pitchFamily="34" charset="0"/>
              </a:rPr>
              <a:t>ENERSORB</a:t>
            </a:r>
            <a:r>
              <a:rPr lang="en-CA" sz="4000" dirty="0" smtClean="0">
                <a:solidFill>
                  <a:schemeClr val="bg1">
                    <a:lumMod val="50000"/>
                  </a:schemeClr>
                </a:solidFill>
                <a:latin typeface="Calibri" panose="020F0502020204030204" pitchFamily="34" charset="0"/>
              </a:rPr>
              <a:t>™ Standard</a:t>
            </a:r>
            <a:endParaRPr lang="en-US" sz="4000" dirty="0" smtClean="0">
              <a:solidFill>
                <a:schemeClr val="bg1">
                  <a:lumMod val="50000"/>
                </a:schemeClr>
              </a:solidFill>
              <a:latin typeface="Calibri" panose="020F0502020204030204" pitchFamily="34" charset="0"/>
            </a:endParaRPr>
          </a:p>
          <a:p>
            <a:endParaRPr lang="en-CA"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0400" y="1628300"/>
            <a:ext cx="2449823" cy="378190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42656" y="3369109"/>
            <a:ext cx="1318807" cy="2104816"/>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82139" y="990600"/>
            <a:ext cx="1507922" cy="2227872"/>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7379" y="270284"/>
            <a:ext cx="2075688" cy="2892016"/>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5188" y="3185525"/>
            <a:ext cx="1932696" cy="2596225"/>
          </a:xfrm>
          <a:prstGeom prst="rect">
            <a:avLst/>
          </a:prstGeom>
        </p:spPr>
      </p:pic>
      <p:sp>
        <p:nvSpPr>
          <p:cNvPr id="10" name="TextBox 9"/>
          <p:cNvSpPr txBox="1"/>
          <p:nvPr/>
        </p:nvSpPr>
        <p:spPr>
          <a:xfrm>
            <a:off x="2328957" y="476914"/>
            <a:ext cx="2542716" cy="707886"/>
          </a:xfrm>
          <a:prstGeom prst="rect">
            <a:avLst/>
          </a:prstGeom>
          <a:noFill/>
        </p:spPr>
        <p:txBody>
          <a:bodyPr wrap="square" rtlCol="0">
            <a:spAutoFit/>
          </a:bodyPr>
          <a:lstStyle/>
          <a:p>
            <a:r>
              <a:rPr lang="en-CA" sz="2000" dirty="0" smtClean="0">
                <a:solidFill>
                  <a:schemeClr val="bg1">
                    <a:lumMod val="50000"/>
                  </a:schemeClr>
                </a:solidFill>
                <a:latin typeface="Calibri" panose="020F0502020204030204" pitchFamily="34" charset="0"/>
              </a:rPr>
              <a:t>Surgeon</a:t>
            </a:r>
          </a:p>
          <a:p>
            <a:r>
              <a:rPr lang="en-CA" sz="2000" dirty="0" smtClean="0">
                <a:solidFill>
                  <a:schemeClr val="bg1">
                    <a:lumMod val="50000"/>
                  </a:schemeClr>
                </a:solidFill>
                <a:latin typeface="Calibri" panose="020F0502020204030204" pitchFamily="34" charset="0"/>
              </a:rPr>
              <a:t>Console</a:t>
            </a:r>
            <a:endParaRPr lang="en-CA" sz="2000" dirty="0">
              <a:solidFill>
                <a:schemeClr val="bg1">
                  <a:lumMod val="50000"/>
                </a:schemeClr>
              </a:solidFill>
              <a:latin typeface="Calibri" panose="020F0502020204030204" pitchFamily="34" charset="0"/>
            </a:endParaRPr>
          </a:p>
        </p:txBody>
      </p:sp>
      <p:sp>
        <p:nvSpPr>
          <p:cNvPr id="11" name="TextBox 10"/>
          <p:cNvSpPr txBox="1"/>
          <p:nvPr/>
        </p:nvSpPr>
        <p:spPr>
          <a:xfrm>
            <a:off x="7315200" y="1174925"/>
            <a:ext cx="1676400" cy="400110"/>
          </a:xfrm>
          <a:prstGeom prst="rect">
            <a:avLst/>
          </a:prstGeom>
          <a:noFill/>
        </p:spPr>
        <p:txBody>
          <a:bodyPr wrap="square" rtlCol="0">
            <a:spAutoFit/>
          </a:bodyPr>
          <a:lstStyle/>
          <a:p>
            <a:r>
              <a:rPr lang="en-CA" sz="2000" dirty="0" smtClean="0">
                <a:solidFill>
                  <a:schemeClr val="bg1">
                    <a:lumMod val="50000"/>
                  </a:schemeClr>
                </a:solidFill>
                <a:latin typeface="Calibri" panose="020F0502020204030204" pitchFamily="34" charset="0"/>
              </a:rPr>
              <a:t>Veronna</a:t>
            </a:r>
            <a:endParaRPr lang="en-CA" sz="2000" dirty="0">
              <a:solidFill>
                <a:schemeClr val="bg1">
                  <a:lumMod val="50000"/>
                </a:schemeClr>
              </a:solidFill>
              <a:latin typeface="Calibri" panose="020F0502020204030204" pitchFamily="34" charset="0"/>
            </a:endParaRPr>
          </a:p>
        </p:txBody>
      </p:sp>
      <p:sp>
        <p:nvSpPr>
          <p:cNvPr id="12" name="TextBox 11"/>
          <p:cNvSpPr txBox="1"/>
          <p:nvPr/>
        </p:nvSpPr>
        <p:spPr>
          <a:xfrm>
            <a:off x="4821528" y="2133241"/>
            <a:ext cx="1224912" cy="400110"/>
          </a:xfrm>
          <a:prstGeom prst="rect">
            <a:avLst/>
          </a:prstGeom>
          <a:noFill/>
        </p:spPr>
        <p:txBody>
          <a:bodyPr wrap="square" rtlCol="0">
            <a:spAutoFit/>
          </a:bodyPr>
          <a:lstStyle/>
          <a:p>
            <a:r>
              <a:rPr lang="en-CA" sz="2000" dirty="0" smtClean="0">
                <a:solidFill>
                  <a:schemeClr val="bg1">
                    <a:lumMod val="50000"/>
                  </a:schemeClr>
                </a:solidFill>
                <a:latin typeface="Calibri" panose="020F0502020204030204" pitchFamily="34" charset="0"/>
              </a:rPr>
              <a:t>24/7 HD</a:t>
            </a:r>
            <a:endParaRPr lang="en-CA" sz="2000" dirty="0">
              <a:solidFill>
                <a:schemeClr val="bg1">
                  <a:lumMod val="50000"/>
                </a:schemeClr>
              </a:solidFill>
              <a:latin typeface="Calibri" panose="020F0502020204030204" pitchFamily="34" charset="0"/>
            </a:endParaRPr>
          </a:p>
        </p:txBody>
      </p:sp>
      <p:sp>
        <p:nvSpPr>
          <p:cNvPr id="13" name="TextBox 12"/>
          <p:cNvSpPr txBox="1"/>
          <p:nvPr/>
        </p:nvSpPr>
        <p:spPr>
          <a:xfrm>
            <a:off x="7839147" y="4310238"/>
            <a:ext cx="990600" cy="707886"/>
          </a:xfrm>
          <a:prstGeom prst="rect">
            <a:avLst/>
          </a:prstGeom>
          <a:noFill/>
        </p:spPr>
        <p:txBody>
          <a:bodyPr wrap="square" rtlCol="0">
            <a:spAutoFit/>
          </a:bodyPr>
          <a:lstStyle/>
          <a:p>
            <a:r>
              <a:rPr lang="en-CA" sz="2000" dirty="0" smtClean="0">
                <a:solidFill>
                  <a:schemeClr val="bg1">
                    <a:lumMod val="50000"/>
                  </a:schemeClr>
                </a:solidFill>
                <a:latin typeface="Calibri" panose="020F0502020204030204" pitchFamily="34" charset="0"/>
              </a:rPr>
              <a:t>Ergo</a:t>
            </a:r>
          </a:p>
          <a:p>
            <a:r>
              <a:rPr lang="en-CA" sz="2000" dirty="0" smtClean="0">
                <a:solidFill>
                  <a:schemeClr val="bg1">
                    <a:lumMod val="50000"/>
                  </a:schemeClr>
                </a:solidFill>
                <a:latin typeface="Calibri" panose="020F0502020204030204" pitchFamily="34" charset="0"/>
              </a:rPr>
              <a:t>Learn</a:t>
            </a:r>
            <a:endParaRPr lang="en-CA" sz="2000" dirty="0">
              <a:solidFill>
                <a:schemeClr val="bg1">
                  <a:lumMod val="50000"/>
                </a:schemeClr>
              </a:solidFill>
              <a:latin typeface="Calibri" panose="020F0502020204030204" pitchFamily="34" charset="0"/>
            </a:endParaRPr>
          </a:p>
        </p:txBody>
      </p:sp>
      <p:sp>
        <p:nvSpPr>
          <p:cNvPr id="14" name="TextBox 13"/>
          <p:cNvSpPr txBox="1"/>
          <p:nvPr/>
        </p:nvSpPr>
        <p:spPr>
          <a:xfrm>
            <a:off x="1773508" y="3368930"/>
            <a:ext cx="1295400" cy="707886"/>
          </a:xfrm>
          <a:prstGeom prst="rect">
            <a:avLst/>
          </a:prstGeom>
          <a:noFill/>
        </p:spPr>
        <p:txBody>
          <a:bodyPr wrap="square" rtlCol="0">
            <a:spAutoFit/>
          </a:bodyPr>
          <a:lstStyle/>
          <a:p>
            <a:r>
              <a:rPr lang="en-CA" sz="2000" dirty="0" smtClean="0">
                <a:solidFill>
                  <a:schemeClr val="bg1">
                    <a:lumMod val="50000"/>
                  </a:schemeClr>
                </a:solidFill>
                <a:latin typeface="Calibri" panose="020F0502020204030204" pitchFamily="34" charset="0"/>
              </a:rPr>
              <a:t>Manno</a:t>
            </a:r>
          </a:p>
          <a:p>
            <a:r>
              <a:rPr lang="en-CA" sz="2000" dirty="0" smtClean="0">
                <a:solidFill>
                  <a:schemeClr val="bg1">
                    <a:lumMod val="50000"/>
                  </a:schemeClr>
                </a:solidFill>
                <a:latin typeface="Calibri" panose="020F0502020204030204" pitchFamily="34" charset="0"/>
              </a:rPr>
              <a:t>Timber</a:t>
            </a:r>
            <a:endParaRPr lang="en-CA" sz="2000" dirty="0">
              <a:solidFill>
                <a:schemeClr val="bg1">
                  <a:lumMod val="50000"/>
                </a:schemeClr>
              </a:solidFill>
              <a:latin typeface="Calibri" panose="020F0502020204030204" pitchFamily="34" charset="0"/>
            </a:endParaRPr>
          </a:p>
        </p:txBody>
      </p:sp>
    </p:spTree>
    <p:extLst>
      <p:ext uri="{BB962C8B-B14F-4D97-AF65-F5344CB8AC3E}">
        <p14:creationId xmlns:p14="http://schemas.microsoft.com/office/powerpoint/2010/main" val="347593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194320"/>
            <a:ext cx="2301373" cy="720080"/>
          </a:xfrm>
          <a:prstGeom prst="rect">
            <a:avLst/>
          </a:prstGeom>
        </p:spPr>
      </p:pic>
      <p:pic>
        <p:nvPicPr>
          <p:cNvPr id="2" name="Picture 1"/>
          <p:cNvPicPr>
            <a:picLocks noChangeAspect="1"/>
          </p:cNvPicPr>
          <p:nvPr/>
        </p:nvPicPr>
        <p:blipFill>
          <a:blip r:embed="rId4"/>
          <a:stretch>
            <a:fillRect/>
          </a:stretch>
        </p:blipFill>
        <p:spPr>
          <a:xfrm>
            <a:off x="8382000" y="6096000"/>
            <a:ext cx="701087" cy="667550"/>
          </a:xfrm>
          <a:prstGeom prst="rect">
            <a:avLst/>
          </a:prstGeom>
        </p:spPr>
      </p:pic>
      <p:sp>
        <p:nvSpPr>
          <p:cNvPr id="3" name="TextBox 2"/>
          <p:cNvSpPr txBox="1"/>
          <p:nvPr/>
        </p:nvSpPr>
        <p:spPr>
          <a:xfrm>
            <a:off x="0" y="5410200"/>
            <a:ext cx="9083087" cy="984885"/>
          </a:xfrm>
          <a:prstGeom prst="rect">
            <a:avLst/>
          </a:prstGeom>
          <a:noFill/>
        </p:spPr>
        <p:txBody>
          <a:bodyPr wrap="square" rtlCol="0">
            <a:spAutoFit/>
          </a:bodyPr>
          <a:lstStyle/>
          <a:p>
            <a:pPr algn="ctr"/>
            <a:r>
              <a:rPr lang="en-CA" sz="4000" dirty="0">
                <a:solidFill>
                  <a:schemeClr val="bg1">
                    <a:lumMod val="50000"/>
                  </a:schemeClr>
                </a:solidFill>
                <a:latin typeface="Calibri" panose="020F0502020204030204" pitchFamily="34" charset="0"/>
              </a:rPr>
              <a:t>ENERSORB</a:t>
            </a:r>
            <a:r>
              <a:rPr lang="en-CA" sz="4000" dirty="0" smtClean="0">
                <a:solidFill>
                  <a:schemeClr val="bg1">
                    <a:lumMod val="50000"/>
                  </a:schemeClr>
                </a:solidFill>
                <a:latin typeface="Calibri" panose="020F0502020204030204" pitchFamily="34" charset="0"/>
              </a:rPr>
              <a:t>™ Standard</a:t>
            </a:r>
            <a:endParaRPr lang="en-US" sz="4000" dirty="0" smtClean="0">
              <a:solidFill>
                <a:schemeClr val="bg1">
                  <a:lumMod val="50000"/>
                </a:schemeClr>
              </a:solidFill>
              <a:latin typeface="Calibri" panose="020F0502020204030204" pitchFamily="34" charset="0"/>
            </a:endParaRPr>
          </a:p>
          <a:p>
            <a:endParaRPr lang="en-CA"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7800" y="1560600"/>
            <a:ext cx="2291372" cy="324000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19600" y="1636800"/>
            <a:ext cx="2478327" cy="3240000"/>
          </a:xfrm>
          <a:prstGeom prst="rect">
            <a:avLst/>
          </a:prstGeom>
        </p:spPr>
      </p:pic>
      <p:sp>
        <p:nvSpPr>
          <p:cNvPr id="7" name="TextBox 6"/>
          <p:cNvSpPr txBox="1"/>
          <p:nvPr/>
        </p:nvSpPr>
        <p:spPr>
          <a:xfrm>
            <a:off x="2819400" y="1636800"/>
            <a:ext cx="919772" cy="400110"/>
          </a:xfrm>
          <a:prstGeom prst="rect">
            <a:avLst/>
          </a:prstGeom>
          <a:noFill/>
        </p:spPr>
        <p:txBody>
          <a:bodyPr wrap="square" rtlCol="0">
            <a:spAutoFit/>
          </a:bodyPr>
          <a:lstStyle/>
          <a:p>
            <a:r>
              <a:rPr lang="en-CA" sz="2000" dirty="0" smtClean="0">
                <a:solidFill>
                  <a:schemeClr val="bg1">
                    <a:lumMod val="50000"/>
                  </a:schemeClr>
                </a:solidFill>
                <a:latin typeface="Calibri" panose="020F0502020204030204" pitchFamily="34" charset="0"/>
              </a:rPr>
              <a:t>   GXO</a:t>
            </a:r>
            <a:endParaRPr lang="en-CA" sz="2000" dirty="0">
              <a:solidFill>
                <a:schemeClr val="bg1">
                  <a:lumMod val="50000"/>
                </a:schemeClr>
              </a:solidFill>
              <a:latin typeface="Calibri" panose="020F0502020204030204" pitchFamily="34" charset="0"/>
            </a:endParaRPr>
          </a:p>
        </p:txBody>
      </p:sp>
      <p:sp>
        <p:nvSpPr>
          <p:cNvPr id="8" name="TextBox 7"/>
          <p:cNvSpPr txBox="1"/>
          <p:nvPr/>
        </p:nvSpPr>
        <p:spPr>
          <a:xfrm>
            <a:off x="6477000" y="1836855"/>
            <a:ext cx="2529973" cy="400110"/>
          </a:xfrm>
          <a:prstGeom prst="rect">
            <a:avLst/>
          </a:prstGeom>
          <a:noFill/>
        </p:spPr>
        <p:txBody>
          <a:bodyPr wrap="square" rtlCol="0">
            <a:spAutoFit/>
          </a:bodyPr>
          <a:lstStyle/>
          <a:p>
            <a:r>
              <a:rPr lang="en-CA" sz="2000" dirty="0" smtClean="0">
                <a:solidFill>
                  <a:schemeClr val="bg1">
                    <a:lumMod val="50000"/>
                  </a:schemeClr>
                </a:solidFill>
                <a:latin typeface="Calibri" panose="020F0502020204030204" pitchFamily="34" charset="0"/>
              </a:rPr>
              <a:t>  NXO</a:t>
            </a:r>
            <a:endParaRPr lang="en-CA" sz="2000" dirty="0">
              <a:solidFill>
                <a:schemeClr val="bg1">
                  <a:lumMod val="50000"/>
                </a:schemeClr>
              </a:solidFill>
              <a:latin typeface="Calibri" panose="020F0502020204030204" pitchFamily="34" charset="0"/>
            </a:endParaRPr>
          </a:p>
        </p:txBody>
      </p:sp>
    </p:spTree>
    <p:extLst>
      <p:ext uri="{BB962C8B-B14F-4D97-AF65-F5344CB8AC3E}">
        <p14:creationId xmlns:p14="http://schemas.microsoft.com/office/powerpoint/2010/main" val="452088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194320"/>
            <a:ext cx="2301373" cy="720080"/>
          </a:xfrm>
          <a:prstGeom prst="rect">
            <a:avLst/>
          </a:prstGeom>
        </p:spPr>
      </p:pic>
      <p:pic>
        <p:nvPicPr>
          <p:cNvPr id="2" name="Picture 1"/>
          <p:cNvPicPr>
            <a:picLocks noChangeAspect="1"/>
          </p:cNvPicPr>
          <p:nvPr/>
        </p:nvPicPr>
        <p:blipFill>
          <a:blip r:embed="rId4"/>
          <a:stretch>
            <a:fillRect/>
          </a:stretch>
        </p:blipFill>
        <p:spPr>
          <a:xfrm>
            <a:off x="8382000" y="6096000"/>
            <a:ext cx="701087" cy="667550"/>
          </a:xfrm>
          <a:prstGeom prst="rect">
            <a:avLst/>
          </a:prstGeom>
        </p:spPr>
      </p:pic>
      <p:sp>
        <p:nvSpPr>
          <p:cNvPr id="5" name="TextBox 4"/>
          <p:cNvSpPr txBox="1"/>
          <p:nvPr/>
        </p:nvSpPr>
        <p:spPr>
          <a:xfrm>
            <a:off x="5334000" y="1768103"/>
            <a:ext cx="3048000" cy="4093428"/>
          </a:xfrm>
          <a:prstGeom prst="rect">
            <a:avLst/>
          </a:prstGeom>
          <a:noFill/>
        </p:spPr>
        <p:txBody>
          <a:bodyPr wrap="square" rtlCol="0">
            <a:spAutoFit/>
          </a:bodyPr>
          <a:lstStyle/>
          <a:p>
            <a:pPr algn="ctr"/>
            <a:r>
              <a:rPr lang="en-CA" sz="2000" dirty="0" smtClean="0">
                <a:solidFill>
                  <a:schemeClr val="bg1">
                    <a:lumMod val="50000"/>
                  </a:schemeClr>
                </a:solidFill>
                <a:latin typeface="Calibri" panose="020F0502020204030204" pitchFamily="34" charset="0"/>
              </a:rPr>
              <a:t>3 types of foams are </a:t>
            </a:r>
          </a:p>
          <a:p>
            <a:pPr algn="ctr"/>
            <a:r>
              <a:rPr lang="en-CA" sz="2000" dirty="0" smtClean="0">
                <a:solidFill>
                  <a:schemeClr val="bg1">
                    <a:lumMod val="50000"/>
                  </a:schemeClr>
                </a:solidFill>
                <a:latin typeface="Calibri" panose="020F0502020204030204" pitchFamily="34" charset="0"/>
              </a:rPr>
              <a:t>used for seat cushioning:</a:t>
            </a:r>
          </a:p>
          <a:p>
            <a:pPr algn="ctr"/>
            <a:endParaRPr lang="en-CA" sz="2000" dirty="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Fabricated – Good</a:t>
            </a:r>
          </a:p>
          <a:p>
            <a:pPr algn="ctr"/>
            <a:endParaRPr lang="en-CA" sz="2000" dirty="0">
              <a:solidFill>
                <a:schemeClr val="bg1">
                  <a:lumMod val="50000"/>
                </a:schemeClr>
              </a:solidFill>
              <a:latin typeface="Calibri" panose="020F0502020204030204" pitchFamily="34" charset="0"/>
            </a:endParaRPr>
          </a:p>
          <a:p>
            <a:pPr algn="ctr"/>
            <a:r>
              <a:rPr lang="en-CA" sz="2000" i="1" dirty="0" smtClean="0">
                <a:solidFill>
                  <a:schemeClr val="bg1">
                    <a:lumMod val="50000"/>
                  </a:schemeClr>
                </a:solidFill>
                <a:latin typeface="Calibri" panose="020F0502020204030204" pitchFamily="34" charset="0"/>
              </a:rPr>
              <a:t>Moulded – Better</a:t>
            </a:r>
          </a:p>
          <a:p>
            <a:pPr algn="ctr"/>
            <a:endParaRPr lang="en-CA" sz="2000" dirty="0">
              <a:solidFill>
                <a:schemeClr val="bg1">
                  <a:lumMod val="50000"/>
                </a:schemeClr>
              </a:solidFill>
              <a:latin typeface="Calibri" panose="020F0502020204030204" pitchFamily="34" charset="0"/>
            </a:endParaRPr>
          </a:p>
          <a:p>
            <a:pPr algn="ctr"/>
            <a:r>
              <a:rPr lang="en-CA" sz="2000" b="1" i="1" dirty="0">
                <a:solidFill>
                  <a:schemeClr val="bg1">
                    <a:lumMod val="50000"/>
                  </a:schemeClr>
                </a:solidFill>
                <a:latin typeface="Calibri" panose="020F0502020204030204" pitchFamily="34" charset="0"/>
              </a:rPr>
              <a:t>ENERSORB™</a:t>
            </a:r>
            <a:r>
              <a:rPr lang="en-CA" sz="2000" b="1" i="1" dirty="0" smtClean="0">
                <a:solidFill>
                  <a:schemeClr val="bg1">
                    <a:lumMod val="50000"/>
                  </a:schemeClr>
                </a:solidFill>
                <a:latin typeface="Calibri" panose="020F0502020204030204" pitchFamily="34" charset="0"/>
              </a:rPr>
              <a:t> – Best</a:t>
            </a:r>
            <a:endParaRPr lang="en-CA" sz="2000" b="1" i="1" dirty="0">
              <a:solidFill>
                <a:schemeClr val="bg1">
                  <a:lumMod val="50000"/>
                </a:schemeClr>
              </a:solidFill>
              <a:latin typeface="Calibri" panose="020F0502020204030204" pitchFamily="34" charset="0"/>
            </a:endParaRPr>
          </a:p>
          <a:p>
            <a:pPr algn="ctr"/>
            <a:endParaRPr lang="en-CA" sz="2000" dirty="0" smtClean="0">
              <a:solidFill>
                <a:schemeClr val="bg1">
                  <a:lumMod val="50000"/>
                </a:schemeClr>
              </a:solidFill>
              <a:latin typeface="Calibri" panose="020F0502020204030204" pitchFamily="34" charset="0"/>
            </a:endParaRPr>
          </a:p>
          <a:p>
            <a:pPr algn="ctr"/>
            <a:endParaRPr lang="en-CA" sz="2000" dirty="0" smtClean="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Today we are going to see, and experience, the difference </a:t>
            </a:r>
            <a:r>
              <a:rPr lang="en-CA" sz="2000" dirty="0">
                <a:solidFill>
                  <a:schemeClr val="bg1">
                    <a:lumMod val="50000"/>
                  </a:schemeClr>
                </a:solidFill>
                <a:latin typeface="Calibri" panose="020F0502020204030204" pitchFamily="34" charset="0"/>
              </a:rPr>
              <a:t>! </a:t>
            </a:r>
            <a:endParaRPr lang="en-CA" sz="2000" dirty="0" smtClean="0">
              <a:solidFill>
                <a:schemeClr val="bg1">
                  <a:lumMod val="50000"/>
                </a:schemeClr>
              </a:solidFill>
              <a:latin typeface="Calibri" panose="020F0502020204030204" pitchFamily="34" charset="0"/>
            </a:endParaRPr>
          </a:p>
        </p:txBody>
      </p:sp>
      <p:pic>
        <p:nvPicPr>
          <p:cNvPr id="3" name="Picture 2"/>
          <p:cNvPicPr>
            <a:picLocks noChangeAspect="1"/>
          </p:cNvPicPr>
          <p:nvPr/>
        </p:nvPicPr>
        <p:blipFill>
          <a:blip r:embed="rId5"/>
          <a:stretch>
            <a:fillRect/>
          </a:stretch>
        </p:blipFill>
        <p:spPr>
          <a:xfrm>
            <a:off x="0" y="0"/>
            <a:ext cx="4572638" cy="3429479"/>
          </a:xfrm>
          <a:prstGeom prst="rect">
            <a:avLst/>
          </a:prstGeom>
        </p:spPr>
      </p:pic>
    </p:spTree>
    <p:extLst>
      <p:ext uri="{BB962C8B-B14F-4D97-AF65-F5344CB8AC3E}">
        <p14:creationId xmlns:p14="http://schemas.microsoft.com/office/powerpoint/2010/main" val="2883121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194320"/>
            <a:ext cx="2301373" cy="720080"/>
          </a:xfrm>
          <a:prstGeom prst="rect">
            <a:avLst/>
          </a:prstGeom>
        </p:spPr>
      </p:pic>
      <p:pic>
        <p:nvPicPr>
          <p:cNvPr id="2" name="Picture 1"/>
          <p:cNvPicPr>
            <a:picLocks noChangeAspect="1"/>
          </p:cNvPicPr>
          <p:nvPr/>
        </p:nvPicPr>
        <p:blipFill>
          <a:blip r:embed="rId4"/>
          <a:stretch>
            <a:fillRect/>
          </a:stretch>
        </p:blipFill>
        <p:spPr>
          <a:xfrm>
            <a:off x="8382000" y="6096000"/>
            <a:ext cx="701087" cy="667550"/>
          </a:xfrm>
          <a:prstGeom prst="rect">
            <a:avLst/>
          </a:prstGeom>
        </p:spPr>
      </p:pic>
      <p:sp>
        <p:nvSpPr>
          <p:cNvPr id="3" name="TextBox 2"/>
          <p:cNvSpPr txBox="1"/>
          <p:nvPr/>
        </p:nvSpPr>
        <p:spPr>
          <a:xfrm>
            <a:off x="0" y="5410200"/>
            <a:ext cx="9083087" cy="984885"/>
          </a:xfrm>
          <a:prstGeom prst="rect">
            <a:avLst/>
          </a:prstGeom>
          <a:noFill/>
        </p:spPr>
        <p:txBody>
          <a:bodyPr wrap="square" rtlCol="0">
            <a:spAutoFit/>
          </a:bodyPr>
          <a:lstStyle/>
          <a:p>
            <a:pPr algn="ctr"/>
            <a:r>
              <a:rPr lang="en-CA" sz="4000" dirty="0">
                <a:solidFill>
                  <a:schemeClr val="bg1">
                    <a:lumMod val="50000"/>
                  </a:schemeClr>
                </a:solidFill>
                <a:latin typeface="Calibri" panose="020F0502020204030204" pitchFamily="34" charset="0"/>
              </a:rPr>
              <a:t>ENERSORB</a:t>
            </a:r>
            <a:r>
              <a:rPr lang="en-CA" sz="4000" dirty="0" smtClean="0">
                <a:solidFill>
                  <a:schemeClr val="bg1">
                    <a:lumMod val="50000"/>
                  </a:schemeClr>
                </a:solidFill>
                <a:latin typeface="Calibri" panose="020F0502020204030204" pitchFamily="34" charset="0"/>
              </a:rPr>
              <a:t>™ Optional</a:t>
            </a:r>
            <a:endParaRPr lang="en-US" sz="4000" dirty="0" smtClean="0">
              <a:solidFill>
                <a:schemeClr val="bg1">
                  <a:lumMod val="50000"/>
                </a:schemeClr>
              </a:solidFill>
              <a:latin typeface="Calibri" panose="020F0502020204030204" pitchFamily="34" charset="0"/>
            </a:endParaRPr>
          </a:p>
          <a:p>
            <a:endParaRPr lang="en-CA"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3543" y="1941600"/>
            <a:ext cx="2376000" cy="324000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45358" y="1752600"/>
            <a:ext cx="2047374" cy="3240000"/>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8200" y="1752600"/>
            <a:ext cx="1684654" cy="3240000"/>
          </a:xfrm>
          <a:prstGeom prst="rect">
            <a:avLst/>
          </a:prstGeom>
        </p:spPr>
      </p:pic>
      <p:sp>
        <p:nvSpPr>
          <p:cNvPr id="9" name="TextBox 8"/>
          <p:cNvSpPr txBox="1"/>
          <p:nvPr/>
        </p:nvSpPr>
        <p:spPr>
          <a:xfrm>
            <a:off x="2194513" y="2266890"/>
            <a:ext cx="5349287" cy="400110"/>
          </a:xfrm>
          <a:prstGeom prst="rect">
            <a:avLst/>
          </a:prstGeom>
          <a:noFill/>
        </p:spPr>
        <p:txBody>
          <a:bodyPr wrap="square" rtlCol="0">
            <a:spAutoFit/>
          </a:bodyPr>
          <a:lstStyle/>
          <a:p>
            <a:r>
              <a:rPr lang="en-CA" sz="2000" dirty="0" smtClean="0">
                <a:solidFill>
                  <a:schemeClr val="bg1">
                    <a:lumMod val="50000"/>
                  </a:schemeClr>
                </a:solidFill>
                <a:latin typeface="Calibri" panose="020F0502020204030204" pitchFamily="34" charset="0"/>
              </a:rPr>
              <a:t>Dany                                       VXO                 Edge</a:t>
            </a:r>
            <a:endParaRPr lang="en-CA" sz="2000" dirty="0">
              <a:solidFill>
                <a:schemeClr val="bg1">
                  <a:lumMod val="50000"/>
                </a:schemeClr>
              </a:solidFill>
              <a:latin typeface="Calibri" panose="020F0502020204030204" pitchFamily="34" charset="0"/>
            </a:endParaRPr>
          </a:p>
        </p:txBody>
      </p:sp>
    </p:spTree>
    <p:extLst>
      <p:ext uri="{BB962C8B-B14F-4D97-AF65-F5344CB8AC3E}">
        <p14:creationId xmlns:p14="http://schemas.microsoft.com/office/powerpoint/2010/main" val="2048032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194320"/>
            <a:ext cx="2301373" cy="720080"/>
          </a:xfrm>
          <a:prstGeom prst="rect">
            <a:avLst/>
          </a:prstGeom>
        </p:spPr>
      </p:pic>
      <p:pic>
        <p:nvPicPr>
          <p:cNvPr id="2" name="Picture 1"/>
          <p:cNvPicPr>
            <a:picLocks noChangeAspect="1"/>
          </p:cNvPicPr>
          <p:nvPr/>
        </p:nvPicPr>
        <p:blipFill>
          <a:blip r:embed="rId4"/>
          <a:stretch>
            <a:fillRect/>
          </a:stretch>
        </p:blipFill>
        <p:spPr>
          <a:xfrm>
            <a:off x="8382000" y="6096000"/>
            <a:ext cx="701087" cy="667550"/>
          </a:xfrm>
          <a:prstGeom prst="rect">
            <a:avLst/>
          </a:prstGeom>
        </p:spPr>
      </p:pic>
      <p:sp>
        <p:nvSpPr>
          <p:cNvPr id="3" name="TextBox 2"/>
          <p:cNvSpPr txBox="1"/>
          <p:nvPr/>
        </p:nvSpPr>
        <p:spPr>
          <a:xfrm>
            <a:off x="0" y="5410200"/>
            <a:ext cx="9083087" cy="984885"/>
          </a:xfrm>
          <a:prstGeom prst="rect">
            <a:avLst/>
          </a:prstGeom>
          <a:noFill/>
        </p:spPr>
        <p:txBody>
          <a:bodyPr wrap="square" rtlCol="0">
            <a:spAutoFit/>
          </a:bodyPr>
          <a:lstStyle/>
          <a:p>
            <a:pPr algn="ctr"/>
            <a:r>
              <a:rPr lang="en-CA" sz="4000" dirty="0">
                <a:solidFill>
                  <a:schemeClr val="bg1">
                    <a:lumMod val="50000"/>
                  </a:schemeClr>
                </a:solidFill>
                <a:latin typeface="Calibri" panose="020F0502020204030204" pitchFamily="34" charset="0"/>
              </a:rPr>
              <a:t>ENERSORB</a:t>
            </a:r>
            <a:r>
              <a:rPr lang="en-CA" sz="4000" dirty="0" smtClean="0">
                <a:solidFill>
                  <a:schemeClr val="bg1">
                    <a:lumMod val="50000"/>
                  </a:schemeClr>
                </a:solidFill>
                <a:latin typeface="Calibri" panose="020F0502020204030204" pitchFamily="34" charset="0"/>
              </a:rPr>
              <a:t>™ Optional</a:t>
            </a:r>
            <a:endParaRPr lang="en-US" sz="4000" dirty="0" smtClean="0">
              <a:solidFill>
                <a:schemeClr val="bg1">
                  <a:lumMod val="50000"/>
                </a:schemeClr>
              </a:solidFill>
              <a:latin typeface="Calibri" panose="020F0502020204030204" pitchFamily="34" charset="0"/>
            </a:endParaRPr>
          </a:p>
          <a:p>
            <a:endParaRPr lang="en-CA"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403" y="1645264"/>
            <a:ext cx="1967213" cy="324000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37598" y="1645264"/>
            <a:ext cx="2109375" cy="3240000"/>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91200" y="1662436"/>
            <a:ext cx="2119379" cy="3240000"/>
          </a:xfrm>
          <a:prstGeom prst="rect">
            <a:avLst/>
          </a:prstGeom>
        </p:spPr>
      </p:pic>
      <p:sp>
        <p:nvSpPr>
          <p:cNvPr id="8" name="TextBox 7"/>
          <p:cNvSpPr txBox="1"/>
          <p:nvPr/>
        </p:nvSpPr>
        <p:spPr>
          <a:xfrm>
            <a:off x="1981200" y="1752600"/>
            <a:ext cx="6797173" cy="400110"/>
          </a:xfrm>
          <a:prstGeom prst="rect">
            <a:avLst/>
          </a:prstGeom>
          <a:noFill/>
        </p:spPr>
        <p:txBody>
          <a:bodyPr wrap="square" rtlCol="0">
            <a:spAutoFit/>
          </a:bodyPr>
          <a:lstStyle/>
          <a:p>
            <a:r>
              <a:rPr lang="en-CA" sz="2000" dirty="0" smtClean="0">
                <a:solidFill>
                  <a:schemeClr val="bg1">
                    <a:lumMod val="50000"/>
                  </a:schemeClr>
                </a:solidFill>
                <a:latin typeface="Calibri" panose="020F0502020204030204" pitchFamily="34" charset="0"/>
              </a:rPr>
              <a:t> Bear                                   Buddy                                    Legacy</a:t>
            </a:r>
            <a:endParaRPr lang="en-CA" sz="2000" dirty="0">
              <a:solidFill>
                <a:schemeClr val="bg1">
                  <a:lumMod val="50000"/>
                </a:schemeClr>
              </a:solidFill>
              <a:latin typeface="Calibri" panose="020F0502020204030204" pitchFamily="34" charset="0"/>
            </a:endParaRPr>
          </a:p>
        </p:txBody>
      </p:sp>
    </p:spTree>
    <p:extLst>
      <p:ext uri="{BB962C8B-B14F-4D97-AF65-F5344CB8AC3E}">
        <p14:creationId xmlns:p14="http://schemas.microsoft.com/office/powerpoint/2010/main" val="4277160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a:spLocks noGrp="1"/>
          </p:cNvSpPr>
          <p:nvPr>
            <p:ph type="subTitle" idx="4294967295"/>
          </p:nvPr>
        </p:nvSpPr>
        <p:spPr>
          <a:xfrm>
            <a:off x="4495800" y="1143000"/>
            <a:ext cx="4648200" cy="5715000"/>
          </a:xfrm>
          <a:solidFill>
            <a:schemeClr val="bg1"/>
          </a:solidFill>
        </p:spPr>
        <p:txBody>
          <a:bodyPr>
            <a:normAutofit/>
          </a:bodyPr>
          <a:lstStyle/>
          <a:p>
            <a:pPr marL="0" indent="0" algn="ctr">
              <a:buNone/>
            </a:pPr>
            <a:endParaRPr lang="en-US" sz="1800" dirty="0">
              <a:solidFill>
                <a:schemeClr val="bg1">
                  <a:lumMod val="50000"/>
                </a:schemeClr>
              </a:solidFill>
              <a:latin typeface="Calibri" panose="020F0502020204030204" pitchFamily="34" charset="0"/>
            </a:endParaRPr>
          </a:p>
          <a:p>
            <a:pPr marL="0" indent="0" algn="ctr">
              <a:buNone/>
            </a:pPr>
            <a:r>
              <a:rPr lang="en-CA" dirty="0" smtClean="0">
                <a:solidFill>
                  <a:schemeClr val="bg1">
                    <a:lumMod val="50000"/>
                  </a:schemeClr>
                </a:solidFill>
                <a:latin typeface="Calibri" panose="020F0502020204030204" pitchFamily="34" charset="0"/>
              </a:rPr>
              <a:t>Mark Francis</a:t>
            </a:r>
          </a:p>
          <a:p>
            <a:pPr marL="0" indent="0" algn="ctr">
              <a:buNone/>
            </a:pPr>
            <a:r>
              <a:rPr lang="en-CA" dirty="0" smtClean="0">
                <a:solidFill>
                  <a:schemeClr val="bg1">
                    <a:lumMod val="50000"/>
                  </a:schemeClr>
                </a:solidFill>
                <a:latin typeface="Calibri" panose="020F0502020204030204" pitchFamily="34" charset="0"/>
              </a:rPr>
              <a:t>Learning &amp; </a:t>
            </a:r>
            <a:r>
              <a:rPr lang="en-CA" dirty="0">
                <a:solidFill>
                  <a:schemeClr val="bg1">
                    <a:lumMod val="50000"/>
                  </a:schemeClr>
                </a:solidFill>
                <a:latin typeface="Calibri" panose="020F0502020204030204" pitchFamily="34" charset="0"/>
              </a:rPr>
              <a:t>Development </a:t>
            </a:r>
            <a:r>
              <a:rPr lang="en-CA" dirty="0" smtClean="0">
                <a:solidFill>
                  <a:schemeClr val="bg1">
                    <a:lumMod val="50000"/>
                  </a:schemeClr>
                </a:solidFill>
                <a:latin typeface="Calibri" panose="020F0502020204030204" pitchFamily="34" charset="0"/>
              </a:rPr>
              <a:t>Manager</a:t>
            </a:r>
          </a:p>
          <a:p>
            <a:pPr marL="0" indent="0" algn="ctr">
              <a:buNone/>
            </a:pPr>
            <a:r>
              <a:rPr lang="en-CA" dirty="0" smtClean="0">
                <a:solidFill>
                  <a:schemeClr val="bg1">
                    <a:lumMod val="50000"/>
                  </a:schemeClr>
                </a:solidFill>
                <a:latin typeface="Calibri" panose="020F0502020204030204" pitchFamily="34" charset="0"/>
              </a:rPr>
              <a:t>Nightingale </a:t>
            </a:r>
            <a:r>
              <a:rPr lang="en-CA" dirty="0">
                <a:solidFill>
                  <a:schemeClr val="bg1">
                    <a:lumMod val="50000"/>
                  </a:schemeClr>
                </a:solidFill>
                <a:latin typeface="Calibri" panose="020F0502020204030204" pitchFamily="34" charset="0"/>
              </a:rPr>
              <a:t>University </a:t>
            </a:r>
            <a:endParaRPr lang="en-CA" dirty="0" smtClean="0">
              <a:solidFill>
                <a:schemeClr val="bg1">
                  <a:lumMod val="50000"/>
                </a:schemeClr>
              </a:solidFill>
              <a:latin typeface="Calibri" panose="020F0502020204030204" pitchFamily="34" charset="0"/>
            </a:endParaRPr>
          </a:p>
          <a:p>
            <a:pPr marL="0" indent="0" algn="ctr">
              <a:buNone/>
            </a:pPr>
            <a:endParaRPr lang="en-CA" sz="1000" dirty="0" smtClean="0">
              <a:solidFill>
                <a:schemeClr val="bg1">
                  <a:lumMod val="50000"/>
                </a:schemeClr>
              </a:solidFill>
              <a:latin typeface="Calibri" panose="020F0502020204030204" pitchFamily="34" charset="0"/>
            </a:endParaRPr>
          </a:p>
          <a:p>
            <a:pPr marL="0" indent="0" algn="ctr">
              <a:buNone/>
            </a:pPr>
            <a:r>
              <a:rPr lang="en-CA" dirty="0" smtClean="0">
                <a:solidFill>
                  <a:schemeClr val="bg1">
                    <a:lumMod val="50000"/>
                  </a:schemeClr>
                </a:solidFill>
                <a:latin typeface="Calibri" panose="020F0502020204030204" pitchFamily="34" charset="0"/>
              </a:rPr>
              <a:t> 905.896.3434</a:t>
            </a:r>
          </a:p>
          <a:p>
            <a:pPr marL="0" indent="0" algn="ctr">
              <a:buNone/>
            </a:pPr>
            <a:r>
              <a:rPr lang="en-CA" dirty="0" smtClean="0">
                <a:solidFill>
                  <a:schemeClr val="bg1">
                    <a:lumMod val="50000"/>
                  </a:schemeClr>
                </a:solidFill>
                <a:latin typeface="Calibri" panose="020F0502020204030204" pitchFamily="34" charset="0"/>
              </a:rPr>
              <a:t>800.363.8954</a:t>
            </a:r>
          </a:p>
          <a:p>
            <a:pPr marL="0" indent="0" algn="ctr">
              <a:buNone/>
            </a:pPr>
            <a:r>
              <a:rPr lang="en-CA" dirty="0" smtClean="0">
                <a:solidFill>
                  <a:schemeClr val="bg1">
                    <a:lumMod val="50000"/>
                  </a:schemeClr>
                </a:solidFill>
                <a:latin typeface="Calibri" panose="020F0502020204030204" pitchFamily="34" charset="0"/>
              </a:rPr>
              <a:t> Ext </a:t>
            </a:r>
            <a:r>
              <a:rPr lang="en-CA" dirty="0">
                <a:solidFill>
                  <a:schemeClr val="bg1">
                    <a:lumMod val="50000"/>
                  </a:schemeClr>
                </a:solidFill>
                <a:latin typeface="Calibri" panose="020F0502020204030204" pitchFamily="34" charset="0"/>
              </a:rPr>
              <a:t>204 </a:t>
            </a:r>
            <a:endParaRPr lang="en-CA" dirty="0" smtClean="0">
              <a:solidFill>
                <a:schemeClr val="bg1">
                  <a:lumMod val="50000"/>
                </a:schemeClr>
              </a:solidFill>
              <a:latin typeface="Calibri" panose="020F0502020204030204" pitchFamily="34" charset="0"/>
            </a:endParaRPr>
          </a:p>
          <a:p>
            <a:pPr marL="0" indent="0" algn="ctr">
              <a:buNone/>
            </a:pPr>
            <a:endParaRPr lang="en-CA" sz="1000" dirty="0">
              <a:solidFill>
                <a:schemeClr val="bg1">
                  <a:lumMod val="50000"/>
                </a:schemeClr>
              </a:solidFill>
              <a:latin typeface="Calibri" panose="020F0502020204030204" pitchFamily="34" charset="0"/>
            </a:endParaRPr>
          </a:p>
          <a:p>
            <a:pPr marL="0" indent="0" algn="ctr">
              <a:buNone/>
            </a:pPr>
            <a:r>
              <a:rPr lang="en-CA" dirty="0" smtClean="0">
                <a:solidFill>
                  <a:schemeClr val="bg1">
                    <a:lumMod val="50000"/>
                  </a:schemeClr>
                </a:solidFill>
                <a:latin typeface="Calibri" panose="020F0502020204030204" pitchFamily="34" charset="0"/>
                <a:hlinkClick r:id="rId3"/>
              </a:rPr>
              <a:t>mfrancis@nightingalechairs.com</a:t>
            </a:r>
            <a:endParaRPr lang="en-CA" dirty="0" smtClean="0">
              <a:solidFill>
                <a:schemeClr val="bg1">
                  <a:lumMod val="50000"/>
                </a:schemeClr>
              </a:solidFill>
              <a:latin typeface="Calibri" panose="020F0502020204030204" pitchFamily="34" charset="0"/>
            </a:endParaRPr>
          </a:p>
          <a:p>
            <a:pPr marL="0" indent="0" algn="ctr">
              <a:buNone/>
            </a:pPr>
            <a:endParaRPr lang="en-CA" dirty="0">
              <a:solidFill>
                <a:schemeClr val="bg1">
                  <a:lumMod val="50000"/>
                </a:schemeClr>
              </a:solidFill>
              <a:latin typeface="Calibri" panose="020F0502020204030204" pitchFamily="34" charset="0"/>
            </a:endParaRPr>
          </a:p>
          <a:p>
            <a:pPr marL="0" indent="0" algn="ctr">
              <a:buNone/>
            </a:pPr>
            <a:r>
              <a:rPr lang="en-CA" sz="2500" i="1" dirty="0" smtClean="0">
                <a:solidFill>
                  <a:schemeClr val="bg1">
                    <a:lumMod val="50000"/>
                  </a:schemeClr>
                </a:solidFill>
                <a:latin typeface="Calibri" panose="020F0502020204030204" pitchFamily="34" charset="0"/>
              </a:rPr>
              <a:t>www.nightingalechairs.com</a:t>
            </a:r>
            <a:endParaRPr lang="en-CA" sz="2500" i="1" dirty="0">
              <a:solidFill>
                <a:schemeClr val="bg1">
                  <a:lumMod val="50000"/>
                </a:schemeClr>
              </a:solidFill>
              <a:latin typeface="Calibri" panose="020F0502020204030204" pitchFamily="34" charset="0"/>
            </a:endParaRPr>
          </a:p>
          <a:p>
            <a:pPr marL="0" indent="0" algn="ctr">
              <a:buNone/>
            </a:pPr>
            <a:endParaRPr lang="en-US" sz="1800" dirty="0">
              <a:solidFill>
                <a:schemeClr val="bg1">
                  <a:lumMod val="50000"/>
                </a:schemeClr>
              </a:solidFill>
              <a:latin typeface="Calibri" panose="020F0502020204030204" pitchFamily="34" charset="0"/>
            </a:endParaRPr>
          </a:p>
          <a:p>
            <a:pPr marL="0" indent="0" algn="ctr">
              <a:buNone/>
            </a:pPr>
            <a:endParaRPr lang="en-US" sz="1800" dirty="0" smtClean="0">
              <a:solidFill>
                <a:schemeClr val="bg1">
                  <a:lumMod val="50000"/>
                </a:schemeClr>
              </a:solidFill>
              <a:latin typeface="Calibri" panose="020F0502020204030204" pitchFamily="34" charset="0"/>
            </a:endParaRPr>
          </a:p>
          <a:p>
            <a:pPr marL="0" indent="0" algn="ctr">
              <a:buNone/>
            </a:pPr>
            <a:endParaRPr lang="en-US" sz="1800" dirty="0">
              <a:solidFill>
                <a:schemeClr val="bg1">
                  <a:lumMod val="50000"/>
                </a:schemeClr>
              </a:solidFill>
              <a:latin typeface="Calibri" panose="020F0502020204030204" pitchFamily="34" charset="0"/>
            </a:endParaRPr>
          </a:p>
          <a:p>
            <a:pPr marL="0" indent="0" algn="ctr">
              <a:buNone/>
            </a:pPr>
            <a:endParaRPr lang="en-US" sz="1800" dirty="0">
              <a:solidFill>
                <a:schemeClr val="bg1">
                  <a:lumMod val="50000"/>
                </a:schemeClr>
              </a:solidFill>
              <a:latin typeface="Calibri" panose="020F050202020403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078" y="1524000"/>
            <a:ext cx="4010722" cy="4010722"/>
          </a:xfrm>
          <a:prstGeom prst="rect">
            <a:avLst/>
          </a:prstGeom>
        </p:spPr>
      </p:pic>
      <p:pic>
        <p:nvPicPr>
          <p:cNvPr id="5" name="Picture 4" descr="002.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77000" y="194320"/>
            <a:ext cx="2301373" cy="720080"/>
          </a:xfrm>
          <a:prstGeom prst="rect">
            <a:avLst/>
          </a:prstGeom>
        </p:spPr>
      </p:pic>
    </p:spTree>
    <p:extLst>
      <p:ext uri="{BB962C8B-B14F-4D97-AF65-F5344CB8AC3E}">
        <p14:creationId xmlns:p14="http://schemas.microsoft.com/office/powerpoint/2010/main" val="1154169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194320"/>
            <a:ext cx="2301373" cy="720080"/>
          </a:xfrm>
          <a:prstGeom prst="rect">
            <a:avLst/>
          </a:prstGeom>
        </p:spPr>
      </p:pic>
      <p:pic>
        <p:nvPicPr>
          <p:cNvPr id="2" name="Picture 1"/>
          <p:cNvPicPr>
            <a:picLocks noChangeAspect="1"/>
          </p:cNvPicPr>
          <p:nvPr/>
        </p:nvPicPr>
        <p:blipFill>
          <a:blip r:embed="rId4"/>
          <a:stretch>
            <a:fillRect/>
          </a:stretch>
        </p:blipFill>
        <p:spPr>
          <a:xfrm>
            <a:off x="8382000" y="6096000"/>
            <a:ext cx="701087" cy="667550"/>
          </a:xfrm>
          <a:prstGeom prst="rect">
            <a:avLst/>
          </a:prstGeom>
        </p:spPr>
      </p:pic>
      <p:sp>
        <p:nvSpPr>
          <p:cNvPr id="5" name="TextBox 4"/>
          <p:cNvSpPr txBox="1"/>
          <p:nvPr/>
        </p:nvSpPr>
        <p:spPr>
          <a:xfrm>
            <a:off x="407399" y="3810000"/>
            <a:ext cx="3505200" cy="2554545"/>
          </a:xfrm>
          <a:prstGeom prst="rect">
            <a:avLst/>
          </a:prstGeom>
          <a:noFill/>
        </p:spPr>
        <p:txBody>
          <a:bodyPr wrap="square" rtlCol="0">
            <a:spAutoFit/>
          </a:bodyPr>
          <a:lstStyle/>
          <a:p>
            <a:pPr algn="ctr"/>
            <a:r>
              <a:rPr lang="en-CA" sz="2000" dirty="0">
                <a:solidFill>
                  <a:schemeClr val="bg1">
                    <a:lumMod val="50000"/>
                  </a:schemeClr>
                </a:solidFill>
                <a:latin typeface="Calibri" panose="020F0502020204030204" pitchFamily="34" charset="0"/>
              </a:rPr>
              <a:t>Moulded and Fabricated are </a:t>
            </a:r>
            <a:endParaRPr lang="en-CA" sz="2000" dirty="0" smtClean="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the most </a:t>
            </a:r>
            <a:r>
              <a:rPr lang="en-CA" sz="2000" dirty="0">
                <a:solidFill>
                  <a:schemeClr val="bg1">
                    <a:lumMod val="50000"/>
                  </a:schemeClr>
                </a:solidFill>
                <a:latin typeface="Calibri" panose="020F0502020204030204" pitchFamily="34" charset="0"/>
              </a:rPr>
              <a:t>commonly used seat foams </a:t>
            </a:r>
            <a:r>
              <a:rPr lang="en-CA" sz="2000" dirty="0" smtClean="0">
                <a:solidFill>
                  <a:schemeClr val="bg1">
                    <a:lumMod val="50000"/>
                  </a:schemeClr>
                </a:solidFill>
                <a:latin typeface="Calibri" panose="020F0502020204030204" pitchFamily="34" charset="0"/>
              </a:rPr>
              <a:t>in </a:t>
            </a:r>
            <a:r>
              <a:rPr lang="en-CA" sz="2000" dirty="0">
                <a:solidFill>
                  <a:schemeClr val="bg1">
                    <a:lumMod val="50000"/>
                  </a:schemeClr>
                </a:solidFill>
                <a:latin typeface="Calibri" panose="020F0502020204030204" pitchFamily="34" charset="0"/>
              </a:rPr>
              <a:t>both offshore &amp; domestically </a:t>
            </a:r>
            <a:r>
              <a:rPr lang="en-CA" sz="2000" dirty="0" smtClean="0">
                <a:solidFill>
                  <a:schemeClr val="bg1">
                    <a:lumMod val="50000"/>
                  </a:schemeClr>
                </a:solidFill>
                <a:latin typeface="Calibri" panose="020F0502020204030204" pitchFamily="34" charset="0"/>
              </a:rPr>
              <a:t>made </a:t>
            </a:r>
            <a:r>
              <a:rPr lang="en-CA" sz="2000" dirty="0">
                <a:solidFill>
                  <a:schemeClr val="bg1">
                    <a:lumMod val="50000"/>
                  </a:schemeClr>
                </a:solidFill>
                <a:latin typeface="Calibri" panose="020F0502020204030204" pitchFamily="34" charset="0"/>
              </a:rPr>
              <a:t>chairs</a:t>
            </a:r>
          </a:p>
          <a:p>
            <a:pPr algn="ctr"/>
            <a:endParaRPr lang="en-CA" sz="2000" dirty="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Both have the same basic structure; very large bubbles, </a:t>
            </a:r>
          </a:p>
          <a:p>
            <a:pPr algn="ctr"/>
            <a:r>
              <a:rPr lang="en-CA" sz="2000" dirty="0" smtClean="0">
                <a:solidFill>
                  <a:schemeClr val="bg1">
                    <a:lumMod val="50000"/>
                  </a:schemeClr>
                </a:solidFill>
                <a:latin typeface="Calibri" panose="020F0502020204030204" pitchFamily="34" charset="0"/>
              </a:rPr>
              <a:t>with very thin walls</a:t>
            </a:r>
          </a:p>
        </p:txBody>
      </p:sp>
      <p:pic>
        <p:nvPicPr>
          <p:cNvPr id="6" name="Picture 5"/>
          <p:cNvPicPr>
            <a:picLocks noChangeAspect="1"/>
          </p:cNvPicPr>
          <p:nvPr/>
        </p:nvPicPr>
        <p:blipFill>
          <a:blip r:embed="rId5"/>
          <a:stretch>
            <a:fillRect/>
          </a:stretch>
        </p:blipFill>
        <p:spPr>
          <a:xfrm>
            <a:off x="0" y="0"/>
            <a:ext cx="4319999" cy="3240000"/>
          </a:xfrm>
          <a:prstGeom prst="rect">
            <a:avLst/>
          </a:prstGeom>
        </p:spPr>
      </p:pic>
      <p:sp>
        <p:nvSpPr>
          <p:cNvPr id="3" name="TextBox 2"/>
          <p:cNvSpPr txBox="1"/>
          <p:nvPr/>
        </p:nvSpPr>
        <p:spPr>
          <a:xfrm>
            <a:off x="4762500" y="3810000"/>
            <a:ext cx="3429000" cy="1015663"/>
          </a:xfrm>
          <a:prstGeom prst="rect">
            <a:avLst/>
          </a:prstGeom>
          <a:noFill/>
        </p:spPr>
        <p:txBody>
          <a:bodyPr wrap="square" rtlCol="0">
            <a:spAutoFit/>
          </a:bodyPr>
          <a:lstStyle/>
          <a:p>
            <a:pPr algn="ctr"/>
            <a:r>
              <a:rPr lang="en-CA" sz="2000" dirty="0">
                <a:solidFill>
                  <a:schemeClr val="bg1">
                    <a:lumMod val="50000"/>
                  </a:schemeClr>
                </a:solidFill>
                <a:latin typeface="Calibri" panose="020F0502020204030204" pitchFamily="34" charset="0"/>
              </a:rPr>
              <a:t>Both types of cushioning initially provide a very comfortable sit</a:t>
            </a:r>
            <a:endParaRPr lang="en-CA" sz="2000" dirty="0"/>
          </a:p>
        </p:txBody>
      </p:sp>
    </p:spTree>
    <p:extLst>
      <p:ext uri="{BB962C8B-B14F-4D97-AF65-F5344CB8AC3E}">
        <p14:creationId xmlns:p14="http://schemas.microsoft.com/office/powerpoint/2010/main" val="259711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194320"/>
            <a:ext cx="2301373" cy="720080"/>
          </a:xfrm>
          <a:prstGeom prst="rect">
            <a:avLst/>
          </a:prstGeom>
        </p:spPr>
      </p:pic>
      <p:pic>
        <p:nvPicPr>
          <p:cNvPr id="2" name="Picture 1"/>
          <p:cNvPicPr>
            <a:picLocks noChangeAspect="1"/>
          </p:cNvPicPr>
          <p:nvPr/>
        </p:nvPicPr>
        <p:blipFill>
          <a:blip r:embed="rId4"/>
          <a:stretch>
            <a:fillRect/>
          </a:stretch>
        </p:blipFill>
        <p:spPr>
          <a:xfrm>
            <a:off x="8382000" y="6096000"/>
            <a:ext cx="701087" cy="667550"/>
          </a:xfrm>
          <a:prstGeom prst="rect">
            <a:avLst/>
          </a:prstGeom>
        </p:spPr>
      </p:pic>
      <p:sp>
        <p:nvSpPr>
          <p:cNvPr id="5" name="TextBox 4"/>
          <p:cNvSpPr txBox="1"/>
          <p:nvPr/>
        </p:nvSpPr>
        <p:spPr>
          <a:xfrm>
            <a:off x="228600" y="3459301"/>
            <a:ext cx="4344038" cy="3170099"/>
          </a:xfrm>
          <a:prstGeom prst="rect">
            <a:avLst/>
          </a:prstGeom>
          <a:noFill/>
        </p:spPr>
        <p:txBody>
          <a:bodyPr wrap="square" rtlCol="0">
            <a:spAutoFit/>
          </a:bodyPr>
          <a:lstStyle/>
          <a:p>
            <a:pPr algn="ctr"/>
            <a:r>
              <a:rPr lang="en-CA" sz="2000" dirty="0" smtClean="0">
                <a:solidFill>
                  <a:schemeClr val="bg1">
                    <a:lumMod val="50000"/>
                  </a:schemeClr>
                </a:solidFill>
                <a:latin typeface="Calibri" panose="020F0502020204030204" pitchFamily="34" charset="0"/>
              </a:rPr>
              <a:t>When seated, our weight immediately begins to ‘push down’ on the cushioning </a:t>
            </a:r>
          </a:p>
          <a:p>
            <a:pPr algn="ctr"/>
            <a:endParaRPr lang="en-CA" sz="2000" dirty="0" smtClean="0">
              <a:solidFill>
                <a:schemeClr val="bg1">
                  <a:lumMod val="50000"/>
                </a:schemeClr>
              </a:solidFill>
              <a:latin typeface="Calibri" panose="020F0502020204030204" pitchFamily="34" charset="0"/>
            </a:endParaRPr>
          </a:p>
          <a:p>
            <a:pPr algn="ctr"/>
            <a:r>
              <a:rPr lang="en-CA" sz="2000" dirty="0">
                <a:solidFill>
                  <a:schemeClr val="bg1">
                    <a:lumMod val="50000"/>
                  </a:schemeClr>
                </a:solidFill>
                <a:latin typeface="Calibri" panose="020F0502020204030204" pitchFamily="34" charset="0"/>
              </a:rPr>
              <a:t>Changes to the shape of these large, thin walled bubbles is permanent over time and can quickly strip the chair of any seat cushioning benefits, critical to the support of the user</a:t>
            </a:r>
          </a:p>
          <a:p>
            <a:pPr algn="ctr"/>
            <a:endParaRPr lang="en-CA" sz="2000" dirty="0">
              <a:solidFill>
                <a:schemeClr val="bg1">
                  <a:lumMod val="50000"/>
                </a:schemeClr>
              </a:solidFill>
              <a:latin typeface="Calibri" panose="020F0502020204030204" pitchFamily="34" charset="0"/>
            </a:endParaRPr>
          </a:p>
        </p:txBody>
      </p:sp>
      <p:pic>
        <p:nvPicPr>
          <p:cNvPr id="6" name="Picture 5"/>
          <p:cNvPicPr>
            <a:picLocks noChangeAspect="1"/>
          </p:cNvPicPr>
          <p:nvPr/>
        </p:nvPicPr>
        <p:blipFill>
          <a:blip r:embed="rId5"/>
          <a:stretch>
            <a:fillRect/>
          </a:stretch>
        </p:blipFill>
        <p:spPr>
          <a:xfrm>
            <a:off x="0" y="0"/>
            <a:ext cx="4319999" cy="3240000"/>
          </a:xfrm>
          <a:prstGeom prst="rect">
            <a:avLst/>
          </a:prstGeom>
        </p:spPr>
      </p:pic>
    </p:spTree>
    <p:extLst>
      <p:ext uri="{BB962C8B-B14F-4D97-AF65-F5344CB8AC3E}">
        <p14:creationId xmlns:p14="http://schemas.microsoft.com/office/powerpoint/2010/main" val="3514399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194320"/>
            <a:ext cx="2301373" cy="720080"/>
          </a:xfrm>
          <a:prstGeom prst="rect">
            <a:avLst/>
          </a:prstGeom>
        </p:spPr>
      </p:pic>
      <p:pic>
        <p:nvPicPr>
          <p:cNvPr id="2" name="Picture 1"/>
          <p:cNvPicPr>
            <a:picLocks noChangeAspect="1"/>
          </p:cNvPicPr>
          <p:nvPr/>
        </p:nvPicPr>
        <p:blipFill>
          <a:blip r:embed="rId4"/>
          <a:stretch>
            <a:fillRect/>
          </a:stretch>
        </p:blipFill>
        <p:spPr>
          <a:xfrm>
            <a:off x="8382000" y="6096000"/>
            <a:ext cx="701087" cy="667550"/>
          </a:xfrm>
          <a:prstGeom prst="rect">
            <a:avLst/>
          </a:prstGeom>
        </p:spPr>
      </p:pic>
      <p:sp>
        <p:nvSpPr>
          <p:cNvPr id="8" name="TextBox 7"/>
          <p:cNvSpPr txBox="1"/>
          <p:nvPr/>
        </p:nvSpPr>
        <p:spPr>
          <a:xfrm>
            <a:off x="4876800" y="3883886"/>
            <a:ext cx="3505200" cy="2246769"/>
          </a:xfrm>
          <a:prstGeom prst="rect">
            <a:avLst/>
          </a:prstGeom>
          <a:noFill/>
        </p:spPr>
        <p:txBody>
          <a:bodyPr wrap="square" rtlCol="0">
            <a:spAutoFit/>
          </a:bodyPr>
          <a:lstStyle/>
          <a:p>
            <a:pPr algn="ctr"/>
            <a:r>
              <a:rPr lang="en-CA" sz="2000" dirty="0" smtClean="0">
                <a:solidFill>
                  <a:schemeClr val="bg1">
                    <a:lumMod val="50000"/>
                  </a:schemeClr>
                </a:solidFill>
                <a:latin typeface="Calibri" panose="020F0502020204030204" pitchFamily="34" charset="0"/>
              </a:rPr>
              <a:t>This is what causes the ‘grooving’ in a seat</a:t>
            </a:r>
          </a:p>
          <a:p>
            <a:pPr algn="ctr"/>
            <a:endParaRPr lang="en-CA" sz="2000" dirty="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The </a:t>
            </a:r>
            <a:r>
              <a:rPr lang="en-CA" sz="2000" dirty="0">
                <a:solidFill>
                  <a:schemeClr val="bg1">
                    <a:lumMod val="50000"/>
                  </a:schemeClr>
                </a:solidFill>
                <a:latin typeface="Calibri" panose="020F0502020204030204" pitchFamily="34" charset="0"/>
              </a:rPr>
              <a:t>rest of the chair may be in good working order, but when the </a:t>
            </a:r>
            <a:r>
              <a:rPr lang="en-CA" sz="2000" dirty="0" smtClean="0">
                <a:solidFill>
                  <a:schemeClr val="bg1">
                    <a:lumMod val="50000"/>
                  </a:schemeClr>
                </a:solidFill>
                <a:latin typeface="Calibri" panose="020F0502020204030204" pitchFamily="34" charset="0"/>
              </a:rPr>
              <a:t>cushioning </a:t>
            </a:r>
            <a:r>
              <a:rPr lang="en-CA" sz="2000" dirty="0">
                <a:solidFill>
                  <a:schemeClr val="bg1">
                    <a:lumMod val="50000"/>
                  </a:schemeClr>
                </a:solidFill>
                <a:latin typeface="Calibri" panose="020F0502020204030204" pitchFamily="34" charset="0"/>
              </a:rPr>
              <a:t>is compromised the user will need a new </a:t>
            </a:r>
            <a:r>
              <a:rPr lang="en-CA" sz="2000" dirty="0" smtClean="0">
                <a:solidFill>
                  <a:schemeClr val="bg1">
                    <a:lumMod val="50000"/>
                  </a:schemeClr>
                </a:solidFill>
                <a:latin typeface="Calibri" panose="020F0502020204030204" pitchFamily="34" charset="0"/>
              </a:rPr>
              <a:t>chair</a:t>
            </a:r>
            <a:endParaRPr lang="en-CA" sz="2000" dirty="0">
              <a:solidFill>
                <a:schemeClr val="bg1">
                  <a:lumMod val="50000"/>
                </a:schemeClr>
              </a:solidFill>
              <a:latin typeface="Calibri" panose="020F0502020204030204" pitchFamily="34" charset="0"/>
            </a:endParaRPr>
          </a:p>
        </p:txBody>
      </p:sp>
      <p:pic>
        <p:nvPicPr>
          <p:cNvPr id="9" name="Picture 8"/>
          <p:cNvPicPr>
            <a:picLocks noChangeAspect="1"/>
          </p:cNvPicPr>
          <p:nvPr/>
        </p:nvPicPr>
        <p:blipFill>
          <a:blip r:embed="rId5"/>
          <a:stretch>
            <a:fillRect/>
          </a:stretch>
        </p:blipFill>
        <p:spPr>
          <a:xfrm>
            <a:off x="0" y="0"/>
            <a:ext cx="4319999" cy="3240000"/>
          </a:xfrm>
          <a:prstGeom prst="rect">
            <a:avLst/>
          </a:prstGeom>
        </p:spPr>
      </p:pic>
      <p:sp>
        <p:nvSpPr>
          <p:cNvPr id="10" name="TextBox 9"/>
          <p:cNvSpPr txBox="1"/>
          <p:nvPr/>
        </p:nvSpPr>
        <p:spPr>
          <a:xfrm>
            <a:off x="228600" y="3883477"/>
            <a:ext cx="4358773" cy="1938992"/>
          </a:xfrm>
          <a:prstGeom prst="rect">
            <a:avLst/>
          </a:prstGeom>
          <a:noFill/>
        </p:spPr>
        <p:txBody>
          <a:bodyPr wrap="square" rtlCol="0">
            <a:spAutoFit/>
          </a:bodyPr>
          <a:lstStyle/>
          <a:p>
            <a:pPr algn="ctr"/>
            <a:r>
              <a:rPr lang="en-CA" sz="2000" dirty="0">
                <a:solidFill>
                  <a:schemeClr val="bg1">
                    <a:lumMod val="50000"/>
                  </a:schemeClr>
                </a:solidFill>
                <a:latin typeface="Calibri" panose="020F0502020204030204" pitchFamily="34" charset="0"/>
              </a:rPr>
              <a:t>This ‘pushing down’, or compressing,</a:t>
            </a:r>
          </a:p>
          <a:p>
            <a:pPr algn="ctr"/>
            <a:r>
              <a:rPr lang="en-CA" sz="2000" dirty="0">
                <a:solidFill>
                  <a:schemeClr val="bg1">
                    <a:lumMod val="50000"/>
                  </a:schemeClr>
                </a:solidFill>
                <a:latin typeface="Calibri" panose="020F0502020204030204" pitchFamily="34" charset="0"/>
              </a:rPr>
              <a:t>of the bubbles leads to wall breakage,</a:t>
            </a:r>
          </a:p>
          <a:p>
            <a:pPr algn="ctr"/>
            <a:r>
              <a:rPr lang="en-CA" sz="2000" dirty="0">
                <a:solidFill>
                  <a:schemeClr val="bg1">
                    <a:lumMod val="50000"/>
                  </a:schemeClr>
                </a:solidFill>
                <a:latin typeface="Calibri" panose="020F0502020204030204" pitchFamily="34" charset="0"/>
              </a:rPr>
              <a:t>resulting in the user feeling pressure </a:t>
            </a:r>
          </a:p>
          <a:p>
            <a:pPr algn="ctr"/>
            <a:r>
              <a:rPr lang="en-CA" sz="2000" dirty="0">
                <a:solidFill>
                  <a:schemeClr val="bg1">
                    <a:lumMod val="50000"/>
                  </a:schemeClr>
                </a:solidFill>
                <a:latin typeface="Calibri" panose="020F0502020204030204" pitchFamily="34" charset="0"/>
              </a:rPr>
              <a:t>spots on the back of their upper legs </a:t>
            </a:r>
          </a:p>
          <a:p>
            <a:pPr algn="ctr"/>
            <a:r>
              <a:rPr lang="en-CA" sz="2000" dirty="0">
                <a:solidFill>
                  <a:schemeClr val="bg1">
                    <a:lumMod val="50000"/>
                  </a:schemeClr>
                </a:solidFill>
                <a:latin typeface="Calibri" panose="020F0502020204030204" pitchFamily="34" charset="0"/>
              </a:rPr>
              <a:t>as their weight is now sitting on </a:t>
            </a:r>
          </a:p>
          <a:p>
            <a:pPr algn="ctr"/>
            <a:r>
              <a:rPr lang="en-CA" sz="2000" dirty="0">
                <a:solidFill>
                  <a:schemeClr val="bg1">
                    <a:lumMod val="50000"/>
                  </a:schemeClr>
                </a:solidFill>
                <a:latin typeface="Calibri" panose="020F0502020204030204" pitchFamily="34" charset="0"/>
              </a:rPr>
              <a:t>the seat pan</a:t>
            </a:r>
            <a:endParaRPr lang="en-CA" sz="2000" dirty="0"/>
          </a:p>
        </p:txBody>
      </p:sp>
      <p:sp>
        <p:nvSpPr>
          <p:cNvPr id="11" name="TextBox 10"/>
          <p:cNvSpPr txBox="1"/>
          <p:nvPr/>
        </p:nvSpPr>
        <p:spPr>
          <a:xfrm>
            <a:off x="5029200" y="4953000"/>
            <a:ext cx="4053887" cy="369332"/>
          </a:xfrm>
          <a:prstGeom prst="rect">
            <a:avLst/>
          </a:prstGeom>
          <a:noFill/>
        </p:spPr>
        <p:txBody>
          <a:bodyPr wrap="square" rtlCol="0">
            <a:spAutoFit/>
          </a:bodyPr>
          <a:lstStyle/>
          <a:p>
            <a:endParaRPr lang="en-CA" dirty="0"/>
          </a:p>
        </p:txBody>
      </p:sp>
    </p:spTree>
    <p:extLst>
      <p:ext uri="{BB962C8B-B14F-4D97-AF65-F5344CB8AC3E}">
        <p14:creationId xmlns:p14="http://schemas.microsoft.com/office/powerpoint/2010/main" val="1619244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194320"/>
            <a:ext cx="2301373" cy="720080"/>
          </a:xfrm>
          <a:prstGeom prst="rect">
            <a:avLst/>
          </a:prstGeom>
        </p:spPr>
      </p:pic>
      <p:pic>
        <p:nvPicPr>
          <p:cNvPr id="2" name="Picture 1"/>
          <p:cNvPicPr>
            <a:picLocks noChangeAspect="1"/>
          </p:cNvPicPr>
          <p:nvPr/>
        </p:nvPicPr>
        <p:blipFill>
          <a:blip r:embed="rId4"/>
          <a:stretch>
            <a:fillRect/>
          </a:stretch>
        </p:blipFill>
        <p:spPr>
          <a:xfrm>
            <a:off x="8382000" y="6096000"/>
            <a:ext cx="701087" cy="667550"/>
          </a:xfrm>
          <a:prstGeom prst="rect">
            <a:avLst/>
          </a:prstGeom>
        </p:spPr>
      </p:pic>
      <p:sp>
        <p:nvSpPr>
          <p:cNvPr id="3" name="TextBox 2"/>
          <p:cNvSpPr txBox="1"/>
          <p:nvPr/>
        </p:nvSpPr>
        <p:spPr>
          <a:xfrm>
            <a:off x="381001" y="3810000"/>
            <a:ext cx="8397372" cy="2862322"/>
          </a:xfrm>
          <a:prstGeom prst="rect">
            <a:avLst/>
          </a:prstGeom>
          <a:noFill/>
        </p:spPr>
        <p:txBody>
          <a:bodyPr wrap="square" rtlCol="0">
            <a:spAutoFit/>
          </a:bodyPr>
          <a:lstStyle/>
          <a:p>
            <a:pPr algn="ctr"/>
            <a:r>
              <a:rPr lang="en-CA" sz="2000" dirty="0">
                <a:solidFill>
                  <a:schemeClr val="bg1">
                    <a:lumMod val="50000"/>
                  </a:schemeClr>
                </a:solidFill>
                <a:latin typeface="Calibri" panose="020F0502020204030204" pitchFamily="34" charset="0"/>
              </a:rPr>
              <a:t>While we sit our muscles are working to maintain our torso, </a:t>
            </a:r>
            <a:endParaRPr lang="en-CA" sz="2000" dirty="0" smtClean="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neck </a:t>
            </a:r>
            <a:r>
              <a:rPr lang="en-CA" sz="2000" dirty="0">
                <a:solidFill>
                  <a:schemeClr val="bg1">
                    <a:lumMod val="50000"/>
                  </a:schemeClr>
                </a:solidFill>
                <a:latin typeface="Calibri" panose="020F0502020204030204" pitchFamily="34" charset="0"/>
              </a:rPr>
              <a:t>and </a:t>
            </a:r>
            <a:r>
              <a:rPr lang="en-CA" sz="2000" dirty="0" smtClean="0">
                <a:solidFill>
                  <a:schemeClr val="bg1">
                    <a:lumMod val="50000"/>
                  </a:schemeClr>
                </a:solidFill>
                <a:latin typeface="Calibri" panose="020F0502020204030204" pitchFamily="34" charset="0"/>
              </a:rPr>
              <a:t>shoulders </a:t>
            </a:r>
            <a:r>
              <a:rPr lang="en-CA" sz="2000" dirty="0">
                <a:solidFill>
                  <a:schemeClr val="bg1">
                    <a:lumMod val="50000"/>
                  </a:schemeClr>
                </a:solidFill>
                <a:latin typeface="Calibri" panose="020F0502020204030204" pitchFamily="34" charset="0"/>
              </a:rPr>
              <a:t>in a steady </a:t>
            </a:r>
            <a:r>
              <a:rPr lang="en-CA" sz="2000" dirty="0" smtClean="0">
                <a:solidFill>
                  <a:schemeClr val="bg1">
                    <a:lumMod val="50000"/>
                  </a:schemeClr>
                </a:solidFill>
                <a:latin typeface="Calibri" panose="020F0502020204030204" pitchFamily="34" charset="0"/>
              </a:rPr>
              <a:t>position</a:t>
            </a:r>
          </a:p>
          <a:p>
            <a:pPr algn="ctr"/>
            <a:endParaRPr lang="en-CA" sz="2000" dirty="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A </a:t>
            </a:r>
            <a:r>
              <a:rPr lang="en-CA" sz="2000" dirty="0">
                <a:solidFill>
                  <a:schemeClr val="bg1">
                    <a:lumMod val="50000"/>
                  </a:schemeClr>
                </a:solidFill>
                <a:latin typeface="Calibri" panose="020F0502020204030204" pitchFamily="34" charset="0"/>
              </a:rPr>
              <a:t>stationary working position squeezes the blood vessels in </a:t>
            </a:r>
            <a:endParaRPr lang="en-CA" sz="2000" dirty="0" smtClean="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the </a:t>
            </a:r>
            <a:r>
              <a:rPr lang="en-CA" sz="2000" dirty="0">
                <a:solidFill>
                  <a:schemeClr val="bg1">
                    <a:lumMod val="50000"/>
                  </a:schemeClr>
                </a:solidFill>
                <a:latin typeface="Calibri" panose="020F0502020204030204" pitchFamily="34" charset="0"/>
              </a:rPr>
              <a:t>muscles reducing the blood supply to the working muscles just </a:t>
            </a:r>
            <a:endParaRPr lang="en-CA" sz="2000" dirty="0" smtClean="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when </a:t>
            </a:r>
            <a:r>
              <a:rPr lang="en-CA" sz="2000" dirty="0">
                <a:solidFill>
                  <a:schemeClr val="bg1">
                    <a:lumMod val="50000"/>
                  </a:schemeClr>
                </a:solidFill>
                <a:latin typeface="Calibri" panose="020F0502020204030204" pitchFamily="34" charset="0"/>
              </a:rPr>
              <a:t>they need it the most</a:t>
            </a:r>
          </a:p>
          <a:p>
            <a:pPr algn="ctr"/>
            <a:endParaRPr lang="en-CA" sz="2000" dirty="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This is why someone sitting, in an unsupportive chair, all day at their job can be even more tired than a </a:t>
            </a:r>
            <a:r>
              <a:rPr lang="en-CA" sz="2000" dirty="0">
                <a:solidFill>
                  <a:schemeClr val="bg1">
                    <a:lumMod val="50000"/>
                  </a:schemeClr>
                </a:solidFill>
                <a:latin typeface="Calibri" panose="020F0502020204030204" pitchFamily="34" charset="0"/>
              </a:rPr>
              <a:t>construction </a:t>
            </a:r>
            <a:r>
              <a:rPr lang="en-CA" sz="2000" dirty="0" smtClean="0">
                <a:solidFill>
                  <a:schemeClr val="bg1">
                    <a:lumMod val="50000"/>
                  </a:schemeClr>
                </a:solidFill>
                <a:latin typeface="Calibri" panose="020F0502020204030204" pitchFamily="34" charset="0"/>
              </a:rPr>
              <a:t>worker at the end of the day</a:t>
            </a:r>
            <a:endParaRPr lang="en-CA" sz="2000" dirty="0">
              <a:solidFill>
                <a:schemeClr val="bg1">
                  <a:lumMod val="50000"/>
                </a:schemeClr>
              </a:solidFill>
              <a:latin typeface="Calibri" panose="020F0502020204030204" pitchFamily="34" charset="0"/>
            </a:endParaRPr>
          </a:p>
        </p:txBody>
      </p:sp>
      <p:sp>
        <p:nvSpPr>
          <p:cNvPr id="5" name="TextBox 4"/>
          <p:cNvSpPr txBox="1"/>
          <p:nvPr/>
        </p:nvSpPr>
        <p:spPr>
          <a:xfrm>
            <a:off x="5867400" y="1789093"/>
            <a:ext cx="3048000" cy="1477328"/>
          </a:xfrm>
          <a:prstGeom prst="rect">
            <a:avLst/>
          </a:prstGeom>
          <a:noFill/>
        </p:spPr>
        <p:txBody>
          <a:bodyPr wrap="square" rtlCol="0">
            <a:spAutoFit/>
          </a:bodyPr>
          <a:lstStyle/>
          <a:p>
            <a:endParaRPr lang="en-CA" dirty="0" smtClean="0"/>
          </a:p>
          <a:p>
            <a:endParaRPr lang="en-CA" dirty="0"/>
          </a:p>
          <a:p>
            <a:endParaRPr lang="en-CA" dirty="0" smtClean="0"/>
          </a:p>
          <a:p>
            <a:endParaRPr lang="en-CA" dirty="0"/>
          </a:p>
          <a:p>
            <a:endParaRPr lang="en-CA" dirty="0"/>
          </a:p>
        </p:txBody>
      </p:sp>
      <p:pic>
        <p:nvPicPr>
          <p:cNvPr id="6" name="Picture 5"/>
          <p:cNvPicPr>
            <a:picLocks noChangeAspect="1"/>
          </p:cNvPicPr>
          <p:nvPr/>
        </p:nvPicPr>
        <p:blipFill>
          <a:blip r:embed="rId5"/>
          <a:stretch>
            <a:fillRect/>
          </a:stretch>
        </p:blipFill>
        <p:spPr>
          <a:xfrm>
            <a:off x="0" y="0"/>
            <a:ext cx="4572396" cy="3432345"/>
          </a:xfrm>
          <a:prstGeom prst="rect">
            <a:avLst/>
          </a:prstGeom>
        </p:spPr>
      </p:pic>
    </p:spTree>
    <p:extLst>
      <p:ext uri="{BB962C8B-B14F-4D97-AF65-F5344CB8AC3E}">
        <p14:creationId xmlns:p14="http://schemas.microsoft.com/office/powerpoint/2010/main" val="4104890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194320"/>
            <a:ext cx="2301373" cy="720080"/>
          </a:xfrm>
          <a:prstGeom prst="rect">
            <a:avLst/>
          </a:prstGeom>
        </p:spPr>
      </p:pic>
      <p:pic>
        <p:nvPicPr>
          <p:cNvPr id="2" name="Picture 1"/>
          <p:cNvPicPr>
            <a:picLocks noChangeAspect="1"/>
          </p:cNvPicPr>
          <p:nvPr/>
        </p:nvPicPr>
        <p:blipFill>
          <a:blip r:embed="rId4"/>
          <a:stretch>
            <a:fillRect/>
          </a:stretch>
        </p:blipFill>
        <p:spPr>
          <a:xfrm>
            <a:off x="8382000" y="6096000"/>
            <a:ext cx="701087" cy="667550"/>
          </a:xfrm>
          <a:prstGeom prst="rect">
            <a:avLst/>
          </a:prstGeom>
        </p:spPr>
      </p:pic>
      <p:sp>
        <p:nvSpPr>
          <p:cNvPr id="3" name="TextBox 2"/>
          <p:cNvSpPr txBox="1"/>
          <p:nvPr/>
        </p:nvSpPr>
        <p:spPr>
          <a:xfrm>
            <a:off x="5029114" y="1389995"/>
            <a:ext cx="3749259" cy="4708981"/>
          </a:xfrm>
          <a:prstGeom prst="rect">
            <a:avLst/>
          </a:prstGeom>
          <a:noFill/>
        </p:spPr>
        <p:txBody>
          <a:bodyPr wrap="square" rtlCol="0">
            <a:spAutoFit/>
          </a:bodyPr>
          <a:lstStyle/>
          <a:p>
            <a:pPr algn="ctr"/>
            <a:r>
              <a:rPr lang="en-CA" sz="2000" dirty="0">
                <a:solidFill>
                  <a:schemeClr val="bg1">
                    <a:lumMod val="50000"/>
                  </a:schemeClr>
                </a:solidFill>
                <a:latin typeface="Calibri" panose="020F0502020204030204" pitchFamily="34" charset="0"/>
              </a:rPr>
              <a:t>Mobility restrictions, such as damage </a:t>
            </a:r>
            <a:r>
              <a:rPr lang="en-CA" sz="2000" dirty="0" smtClean="0">
                <a:solidFill>
                  <a:schemeClr val="bg1">
                    <a:lumMod val="50000"/>
                  </a:schemeClr>
                </a:solidFill>
                <a:latin typeface="Calibri" panose="020F0502020204030204" pitchFamily="34" charset="0"/>
              </a:rPr>
              <a:t>to </a:t>
            </a:r>
            <a:r>
              <a:rPr lang="en-CA" sz="2000" dirty="0">
                <a:solidFill>
                  <a:schemeClr val="bg1">
                    <a:lumMod val="50000"/>
                  </a:schemeClr>
                </a:solidFill>
                <a:latin typeface="Calibri" panose="020F0502020204030204" pitchFamily="34" charset="0"/>
              </a:rPr>
              <a:t>the shoulders </a:t>
            </a:r>
            <a:endParaRPr lang="en-CA" sz="2000" dirty="0" smtClean="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rotary cuff</a:t>
            </a:r>
          </a:p>
          <a:p>
            <a:pPr algn="ctr"/>
            <a:endParaRPr lang="en-CA" sz="2000" dirty="0">
              <a:solidFill>
                <a:schemeClr val="bg1">
                  <a:lumMod val="50000"/>
                </a:schemeClr>
              </a:solidFill>
              <a:latin typeface="Calibri" panose="020F0502020204030204" pitchFamily="34" charset="0"/>
            </a:endParaRPr>
          </a:p>
          <a:p>
            <a:pPr algn="ctr"/>
            <a:r>
              <a:rPr lang="en-CA" sz="2000" dirty="0">
                <a:solidFill>
                  <a:schemeClr val="bg1">
                    <a:lumMod val="50000"/>
                  </a:schemeClr>
                </a:solidFill>
                <a:latin typeface="Calibri" panose="020F0502020204030204" pitchFamily="34" charset="0"/>
              </a:rPr>
              <a:t>High tension on the spine can impede </a:t>
            </a:r>
            <a:r>
              <a:rPr lang="en-CA" sz="2000" dirty="0" smtClean="0">
                <a:solidFill>
                  <a:schemeClr val="bg1">
                    <a:lumMod val="50000"/>
                  </a:schemeClr>
                </a:solidFill>
                <a:latin typeface="Calibri" panose="020F0502020204030204" pitchFamily="34" charset="0"/>
              </a:rPr>
              <a:t>blood </a:t>
            </a:r>
            <a:r>
              <a:rPr lang="en-CA" sz="2000" dirty="0">
                <a:solidFill>
                  <a:schemeClr val="bg1">
                    <a:lumMod val="50000"/>
                  </a:schemeClr>
                </a:solidFill>
                <a:latin typeface="Calibri" panose="020F0502020204030204" pitchFamily="34" charset="0"/>
              </a:rPr>
              <a:t>flow to the spinal discs, limit their </a:t>
            </a:r>
            <a:r>
              <a:rPr lang="en-CA" sz="2000" dirty="0" smtClean="0">
                <a:solidFill>
                  <a:schemeClr val="bg1">
                    <a:lumMod val="50000"/>
                  </a:schemeClr>
                </a:solidFill>
                <a:latin typeface="Calibri" panose="020F0502020204030204" pitchFamily="34" charset="0"/>
              </a:rPr>
              <a:t>nutrition </a:t>
            </a:r>
            <a:r>
              <a:rPr lang="en-CA" sz="2000" dirty="0">
                <a:solidFill>
                  <a:schemeClr val="bg1">
                    <a:lumMod val="50000"/>
                  </a:schemeClr>
                </a:solidFill>
                <a:latin typeface="Calibri" panose="020F0502020204030204" pitchFamily="34" charset="0"/>
              </a:rPr>
              <a:t>and can contribute to their premature degeneration</a:t>
            </a:r>
          </a:p>
          <a:p>
            <a:pPr algn="ctr"/>
            <a:endParaRPr lang="en-CA" sz="2000" dirty="0" smtClean="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Pressure </a:t>
            </a:r>
            <a:r>
              <a:rPr lang="en-CA" sz="2000" dirty="0">
                <a:solidFill>
                  <a:schemeClr val="bg1">
                    <a:lumMod val="50000"/>
                  </a:schemeClr>
                </a:solidFill>
                <a:latin typeface="Calibri" panose="020F0502020204030204" pitchFamily="34" charset="0"/>
              </a:rPr>
              <a:t>spots can lead varicose veins, and further to </a:t>
            </a:r>
            <a:r>
              <a:rPr lang="en-CA" sz="2000" dirty="0" smtClean="0">
                <a:solidFill>
                  <a:schemeClr val="bg1">
                    <a:lumMod val="50000"/>
                  </a:schemeClr>
                </a:solidFill>
                <a:latin typeface="Calibri" panose="020F0502020204030204" pitchFamily="34" charset="0"/>
              </a:rPr>
              <a:t>Thrombosis </a:t>
            </a:r>
          </a:p>
          <a:p>
            <a:pPr algn="ctr"/>
            <a:r>
              <a:rPr lang="en-CA" sz="2000" dirty="0">
                <a:solidFill>
                  <a:schemeClr val="bg1">
                    <a:lumMod val="50000"/>
                  </a:schemeClr>
                </a:solidFill>
                <a:latin typeface="Calibri" panose="020F0502020204030204" pitchFamily="34" charset="0"/>
              </a:rPr>
              <a:t>o</a:t>
            </a:r>
            <a:r>
              <a:rPr lang="en-CA" sz="2000" dirty="0" smtClean="0">
                <a:solidFill>
                  <a:schemeClr val="bg1">
                    <a:lumMod val="50000"/>
                  </a:schemeClr>
                </a:solidFill>
                <a:latin typeface="Calibri" panose="020F0502020204030204" pitchFamily="34" charset="0"/>
              </a:rPr>
              <a:t>r blood clotting, deadly </a:t>
            </a:r>
            <a:r>
              <a:rPr lang="en-CA" sz="2000" dirty="0">
                <a:solidFill>
                  <a:schemeClr val="bg1">
                    <a:lumMod val="50000"/>
                  </a:schemeClr>
                </a:solidFill>
                <a:latin typeface="Calibri" panose="020F0502020204030204" pitchFamily="34" charset="0"/>
              </a:rPr>
              <a:t>if the clot breaks free and travels to the heart or brain</a:t>
            </a:r>
          </a:p>
        </p:txBody>
      </p:sp>
      <p:sp>
        <p:nvSpPr>
          <p:cNvPr id="5" name="TextBox 4"/>
          <p:cNvSpPr txBox="1"/>
          <p:nvPr/>
        </p:nvSpPr>
        <p:spPr>
          <a:xfrm>
            <a:off x="525394" y="3535501"/>
            <a:ext cx="4046606" cy="3170099"/>
          </a:xfrm>
          <a:prstGeom prst="rect">
            <a:avLst/>
          </a:prstGeom>
          <a:noFill/>
        </p:spPr>
        <p:txBody>
          <a:bodyPr wrap="square" rtlCol="0">
            <a:spAutoFit/>
          </a:bodyPr>
          <a:lstStyle/>
          <a:p>
            <a:pPr algn="ctr"/>
            <a:r>
              <a:rPr lang="en-CA" sz="2000" dirty="0">
                <a:solidFill>
                  <a:schemeClr val="bg1">
                    <a:lumMod val="50000"/>
                  </a:schemeClr>
                </a:solidFill>
                <a:latin typeface="Calibri" panose="020F0502020204030204" pitchFamily="34" charset="0"/>
              </a:rPr>
              <a:t>Initial troubles are </a:t>
            </a:r>
            <a:r>
              <a:rPr lang="en-CA" sz="2000" dirty="0" smtClean="0">
                <a:solidFill>
                  <a:schemeClr val="bg1">
                    <a:lumMod val="50000"/>
                  </a:schemeClr>
                </a:solidFill>
                <a:latin typeface="Calibri" panose="020F0502020204030204" pitchFamily="34" charset="0"/>
              </a:rPr>
              <a:t>minor, ranging </a:t>
            </a:r>
            <a:r>
              <a:rPr lang="en-CA" sz="2000" dirty="0">
                <a:solidFill>
                  <a:schemeClr val="bg1">
                    <a:lumMod val="50000"/>
                  </a:schemeClr>
                </a:solidFill>
                <a:latin typeface="Calibri" panose="020F0502020204030204" pitchFamily="34" charset="0"/>
              </a:rPr>
              <a:t>from </a:t>
            </a:r>
            <a:r>
              <a:rPr lang="en-CA" sz="2000" dirty="0" smtClean="0">
                <a:solidFill>
                  <a:schemeClr val="bg1">
                    <a:lumMod val="50000"/>
                  </a:schemeClr>
                </a:solidFill>
                <a:latin typeface="Calibri" panose="020F0502020204030204" pitchFamily="34" charset="0"/>
              </a:rPr>
              <a:t>slight back </a:t>
            </a:r>
            <a:r>
              <a:rPr lang="en-CA" sz="2000" dirty="0">
                <a:solidFill>
                  <a:schemeClr val="bg1">
                    <a:lumMod val="50000"/>
                  </a:schemeClr>
                </a:solidFill>
                <a:latin typeface="Calibri" panose="020F0502020204030204" pitchFamily="34" charset="0"/>
              </a:rPr>
              <a:t>pain, muscle tenderness, </a:t>
            </a:r>
            <a:r>
              <a:rPr lang="en-CA" sz="2000" dirty="0" smtClean="0">
                <a:solidFill>
                  <a:schemeClr val="bg1">
                    <a:lumMod val="50000"/>
                  </a:schemeClr>
                </a:solidFill>
                <a:latin typeface="Calibri" panose="020F0502020204030204" pitchFamily="34" charset="0"/>
              </a:rPr>
              <a:t>stiff </a:t>
            </a:r>
            <a:r>
              <a:rPr lang="en-CA" sz="2000" dirty="0">
                <a:solidFill>
                  <a:schemeClr val="bg1">
                    <a:lumMod val="50000"/>
                  </a:schemeClr>
                </a:solidFill>
                <a:latin typeface="Calibri" panose="020F0502020204030204" pitchFamily="34" charset="0"/>
              </a:rPr>
              <a:t>necks, and numbness in the legs</a:t>
            </a:r>
          </a:p>
          <a:p>
            <a:pPr algn="ctr"/>
            <a:endParaRPr lang="en-CA" sz="2000" dirty="0" smtClean="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Perhaps </a:t>
            </a:r>
            <a:r>
              <a:rPr lang="en-CA" sz="2000" dirty="0">
                <a:solidFill>
                  <a:schemeClr val="bg1">
                    <a:lumMod val="50000"/>
                  </a:schemeClr>
                </a:solidFill>
                <a:latin typeface="Calibri" panose="020F0502020204030204" pitchFamily="34" charset="0"/>
              </a:rPr>
              <a:t>the most dangerous and neglected aspect of incorrect and unsupported seating is that it can be a </a:t>
            </a:r>
            <a:r>
              <a:rPr lang="en-CA" sz="2000" b="1" i="1" dirty="0">
                <a:solidFill>
                  <a:schemeClr val="bg1">
                    <a:lumMod val="50000"/>
                  </a:schemeClr>
                </a:solidFill>
                <a:latin typeface="Calibri" panose="020F0502020204030204" pitchFamily="34" charset="0"/>
              </a:rPr>
              <a:t>gradual deterioration </a:t>
            </a:r>
            <a:r>
              <a:rPr lang="en-CA" sz="2000" dirty="0">
                <a:solidFill>
                  <a:schemeClr val="bg1">
                    <a:lumMod val="50000"/>
                  </a:schemeClr>
                </a:solidFill>
                <a:latin typeface="Calibri" panose="020F0502020204030204" pitchFamily="34" charset="0"/>
              </a:rPr>
              <a:t>of health over a 30 to 40 year </a:t>
            </a:r>
            <a:r>
              <a:rPr lang="en-CA" sz="2000" dirty="0" smtClean="0">
                <a:solidFill>
                  <a:schemeClr val="bg1">
                    <a:lumMod val="50000"/>
                  </a:schemeClr>
                </a:solidFill>
                <a:latin typeface="Calibri" panose="020F0502020204030204" pitchFamily="34" charset="0"/>
              </a:rPr>
              <a:t>timeframe</a:t>
            </a:r>
            <a:endParaRPr lang="en-CA" dirty="0"/>
          </a:p>
        </p:txBody>
      </p:sp>
      <p:pic>
        <p:nvPicPr>
          <p:cNvPr id="6" name="Picture 5"/>
          <p:cNvPicPr>
            <a:picLocks noChangeAspect="1"/>
          </p:cNvPicPr>
          <p:nvPr/>
        </p:nvPicPr>
        <p:blipFill>
          <a:blip r:embed="rId5"/>
          <a:stretch>
            <a:fillRect/>
          </a:stretch>
        </p:blipFill>
        <p:spPr>
          <a:xfrm>
            <a:off x="0" y="0"/>
            <a:ext cx="4572638" cy="3429479"/>
          </a:xfrm>
          <a:prstGeom prst="rect">
            <a:avLst/>
          </a:prstGeom>
        </p:spPr>
      </p:pic>
    </p:spTree>
    <p:extLst>
      <p:ext uri="{BB962C8B-B14F-4D97-AF65-F5344CB8AC3E}">
        <p14:creationId xmlns:p14="http://schemas.microsoft.com/office/powerpoint/2010/main" val="2326509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194320"/>
            <a:ext cx="2301373" cy="720080"/>
          </a:xfrm>
          <a:prstGeom prst="rect">
            <a:avLst/>
          </a:prstGeom>
        </p:spPr>
      </p:pic>
      <p:pic>
        <p:nvPicPr>
          <p:cNvPr id="2" name="Picture 1"/>
          <p:cNvPicPr>
            <a:picLocks noChangeAspect="1"/>
          </p:cNvPicPr>
          <p:nvPr/>
        </p:nvPicPr>
        <p:blipFill>
          <a:blip r:embed="rId4"/>
          <a:stretch>
            <a:fillRect/>
          </a:stretch>
        </p:blipFill>
        <p:spPr>
          <a:xfrm>
            <a:off x="8382000" y="6096000"/>
            <a:ext cx="701087" cy="667550"/>
          </a:xfrm>
          <a:prstGeom prst="rect">
            <a:avLst/>
          </a:prstGeom>
        </p:spPr>
      </p:pic>
      <p:sp>
        <p:nvSpPr>
          <p:cNvPr id="3" name="TextBox 2"/>
          <p:cNvSpPr txBox="1"/>
          <p:nvPr/>
        </p:nvSpPr>
        <p:spPr>
          <a:xfrm>
            <a:off x="5181600" y="1828800"/>
            <a:ext cx="3741443" cy="4862870"/>
          </a:xfrm>
          <a:prstGeom prst="rect">
            <a:avLst/>
          </a:prstGeom>
          <a:noFill/>
        </p:spPr>
        <p:txBody>
          <a:bodyPr wrap="square" rtlCol="0">
            <a:spAutoFit/>
          </a:bodyPr>
          <a:lstStyle/>
          <a:p>
            <a:r>
              <a:rPr lang="en-CA" sz="2000" dirty="0" smtClean="0">
                <a:solidFill>
                  <a:schemeClr val="bg1">
                    <a:lumMod val="50000"/>
                  </a:schemeClr>
                </a:solidFill>
                <a:latin typeface="Calibri" panose="020F0502020204030204" pitchFamily="34" charset="0"/>
              </a:rPr>
              <a:t>Work related </a:t>
            </a:r>
            <a:r>
              <a:rPr lang="en-CA" sz="2000" dirty="0">
                <a:solidFill>
                  <a:schemeClr val="bg1">
                    <a:lumMod val="50000"/>
                  </a:schemeClr>
                </a:solidFill>
                <a:latin typeface="Calibri" panose="020F0502020204030204" pitchFamily="34" charset="0"/>
              </a:rPr>
              <a:t>musculoskeletal </a:t>
            </a:r>
            <a:endParaRPr lang="en-CA" sz="2000" dirty="0" smtClean="0">
              <a:solidFill>
                <a:schemeClr val="bg1">
                  <a:lumMod val="50000"/>
                </a:schemeClr>
              </a:solidFill>
              <a:latin typeface="Calibri" panose="020F0502020204030204" pitchFamily="34" charset="0"/>
            </a:endParaRPr>
          </a:p>
          <a:p>
            <a:r>
              <a:rPr lang="en-CA" sz="2000" dirty="0" smtClean="0">
                <a:solidFill>
                  <a:schemeClr val="bg1">
                    <a:lumMod val="50000"/>
                  </a:schemeClr>
                </a:solidFill>
                <a:latin typeface="Calibri" panose="020F0502020204030204" pitchFamily="34" charset="0"/>
              </a:rPr>
              <a:t>disorder claims </a:t>
            </a:r>
            <a:r>
              <a:rPr lang="en-CA" sz="2000" dirty="0">
                <a:solidFill>
                  <a:schemeClr val="bg1">
                    <a:lumMod val="50000"/>
                  </a:schemeClr>
                </a:solidFill>
                <a:latin typeface="Calibri" panose="020F0502020204030204" pitchFamily="34" charset="0"/>
              </a:rPr>
              <a:t>per year</a:t>
            </a:r>
            <a:r>
              <a:rPr lang="en-CA" sz="2000" dirty="0" smtClean="0">
                <a:solidFill>
                  <a:schemeClr val="bg1">
                    <a:lumMod val="50000"/>
                  </a:schemeClr>
                </a:solidFill>
                <a:latin typeface="Calibri" panose="020F0502020204030204" pitchFamily="34" charset="0"/>
              </a:rPr>
              <a:t>: 650,000 </a:t>
            </a:r>
            <a:endParaRPr lang="en-CA" sz="2000" dirty="0">
              <a:solidFill>
                <a:schemeClr val="bg1">
                  <a:lumMod val="50000"/>
                </a:schemeClr>
              </a:solidFill>
              <a:latin typeface="Calibri" panose="020F0502020204030204" pitchFamily="34" charset="0"/>
            </a:endParaRPr>
          </a:p>
          <a:p>
            <a:endParaRPr lang="en-CA" sz="2000" dirty="0">
              <a:solidFill>
                <a:schemeClr val="bg1">
                  <a:lumMod val="50000"/>
                </a:schemeClr>
              </a:solidFill>
              <a:latin typeface="Calibri" panose="020F0502020204030204" pitchFamily="34" charset="0"/>
            </a:endParaRPr>
          </a:p>
          <a:p>
            <a:r>
              <a:rPr lang="en-CA" sz="2000" dirty="0">
                <a:solidFill>
                  <a:schemeClr val="bg1">
                    <a:lumMod val="50000"/>
                  </a:schemeClr>
                </a:solidFill>
                <a:latin typeface="Calibri" panose="020F0502020204030204" pitchFamily="34" charset="0"/>
              </a:rPr>
              <a:t>Costs to Employers: </a:t>
            </a:r>
            <a:r>
              <a:rPr lang="en-CA" sz="2000" dirty="0" smtClean="0">
                <a:solidFill>
                  <a:schemeClr val="bg1">
                    <a:lumMod val="50000"/>
                  </a:schemeClr>
                </a:solidFill>
                <a:latin typeface="Calibri" panose="020F0502020204030204" pitchFamily="34" charset="0"/>
              </a:rPr>
              <a:t>20 </a:t>
            </a:r>
            <a:r>
              <a:rPr lang="en-CA" sz="2000" dirty="0">
                <a:solidFill>
                  <a:schemeClr val="bg1">
                    <a:lumMod val="50000"/>
                  </a:schemeClr>
                </a:solidFill>
                <a:latin typeface="Calibri" panose="020F0502020204030204" pitchFamily="34" charset="0"/>
              </a:rPr>
              <a:t>+ </a:t>
            </a:r>
            <a:r>
              <a:rPr lang="en-CA" sz="2000" dirty="0" smtClean="0">
                <a:solidFill>
                  <a:schemeClr val="bg1">
                    <a:lumMod val="50000"/>
                  </a:schemeClr>
                </a:solidFill>
                <a:latin typeface="Calibri" panose="020F0502020204030204" pitchFamily="34" charset="0"/>
              </a:rPr>
              <a:t>Billion $</a:t>
            </a:r>
            <a:endParaRPr lang="en-CA" sz="2000" dirty="0">
              <a:solidFill>
                <a:schemeClr val="bg1">
                  <a:lumMod val="50000"/>
                </a:schemeClr>
              </a:solidFill>
              <a:latin typeface="Calibri" panose="020F0502020204030204" pitchFamily="34" charset="0"/>
            </a:endParaRPr>
          </a:p>
          <a:p>
            <a:endParaRPr lang="en-CA" sz="2000" dirty="0">
              <a:solidFill>
                <a:schemeClr val="bg1">
                  <a:lumMod val="50000"/>
                </a:schemeClr>
              </a:solidFill>
              <a:latin typeface="Calibri" panose="020F0502020204030204" pitchFamily="34" charset="0"/>
            </a:endParaRPr>
          </a:p>
          <a:p>
            <a:r>
              <a:rPr lang="en-CA" sz="2000" dirty="0">
                <a:solidFill>
                  <a:schemeClr val="bg1">
                    <a:lumMod val="50000"/>
                  </a:schemeClr>
                </a:solidFill>
                <a:latin typeface="Calibri" panose="020F0502020204030204" pitchFamily="34" charset="0"/>
              </a:rPr>
              <a:t>$1 of every $3 of Worker's </a:t>
            </a:r>
            <a:endParaRPr lang="en-CA" sz="2000" dirty="0" smtClean="0">
              <a:solidFill>
                <a:schemeClr val="bg1">
                  <a:lumMod val="50000"/>
                </a:schemeClr>
              </a:solidFill>
              <a:latin typeface="Calibri" panose="020F0502020204030204" pitchFamily="34" charset="0"/>
            </a:endParaRPr>
          </a:p>
          <a:p>
            <a:r>
              <a:rPr lang="en-CA" sz="2000" dirty="0" smtClean="0">
                <a:solidFill>
                  <a:schemeClr val="bg1">
                    <a:lumMod val="50000"/>
                  </a:schemeClr>
                </a:solidFill>
                <a:latin typeface="Calibri" panose="020F0502020204030204" pitchFamily="34" charset="0"/>
              </a:rPr>
              <a:t>Compensation </a:t>
            </a:r>
            <a:r>
              <a:rPr lang="en-CA" sz="2000" dirty="0">
                <a:solidFill>
                  <a:schemeClr val="bg1">
                    <a:lumMod val="50000"/>
                  </a:schemeClr>
                </a:solidFill>
                <a:latin typeface="Calibri" panose="020F0502020204030204" pitchFamily="34" charset="0"/>
              </a:rPr>
              <a:t>costs are spent </a:t>
            </a:r>
            <a:endParaRPr lang="en-CA" sz="2000" dirty="0" smtClean="0">
              <a:solidFill>
                <a:schemeClr val="bg1">
                  <a:lumMod val="50000"/>
                </a:schemeClr>
              </a:solidFill>
              <a:latin typeface="Calibri" panose="020F0502020204030204" pitchFamily="34" charset="0"/>
            </a:endParaRPr>
          </a:p>
          <a:p>
            <a:r>
              <a:rPr lang="en-CA" sz="2000" dirty="0" smtClean="0">
                <a:solidFill>
                  <a:schemeClr val="bg1">
                    <a:lumMod val="50000"/>
                  </a:schemeClr>
                </a:solidFill>
                <a:latin typeface="Calibri" panose="020F0502020204030204" pitchFamily="34" charset="0"/>
              </a:rPr>
              <a:t>on occupational </a:t>
            </a:r>
            <a:r>
              <a:rPr lang="en-CA" sz="2000" dirty="0">
                <a:solidFill>
                  <a:schemeClr val="bg1">
                    <a:lumMod val="50000"/>
                  </a:schemeClr>
                </a:solidFill>
                <a:latin typeface="Calibri" panose="020F0502020204030204" pitchFamily="34" charset="0"/>
              </a:rPr>
              <a:t>musculoskeletal disorders</a:t>
            </a:r>
          </a:p>
          <a:p>
            <a:endParaRPr lang="en-CA" sz="2000" dirty="0" smtClean="0">
              <a:solidFill>
                <a:schemeClr val="bg1">
                  <a:lumMod val="50000"/>
                </a:schemeClr>
              </a:solidFill>
              <a:latin typeface="Calibri" panose="020F0502020204030204" pitchFamily="34" charset="0"/>
            </a:endParaRPr>
          </a:p>
          <a:p>
            <a:r>
              <a:rPr lang="en-CA" sz="2000" dirty="0" smtClean="0">
                <a:solidFill>
                  <a:schemeClr val="bg1">
                    <a:lumMod val="50000"/>
                  </a:schemeClr>
                </a:solidFill>
                <a:latin typeface="Calibri" panose="020F0502020204030204" pitchFamily="34" charset="0"/>
              </a:rPr>
              <a:t>Indirect </a:t>
            </a:r>
            <a:r>
              <a:rPr lang="en-CA" sz="2000" dirty="0">
                <a:solidFill>
                  <a:schemeClr val="bg1">
                    <a:lumMod val="50000"/>
                  </a:schemeClr>
                </a:solidFill>
                <a:latin typeface="Calibri" panose="020F0502020204030204" pitchFamily="34" charset="0"/>
              </a:rPr>
              <a:t>costs are 3 to 5 times </a:t>
            </a:r>
            <a:endParaRPr lang="en-CA" sz="2000" dirty="0" smtClean="0">
              <a:solidFill>
                <a:schemeClr val="bg1">
                  <a:lumMod val="50000"/>
                </a:schemeClr>
              </a:solidFill>
              <a:latin typeface="Calibri" panose="020F0502020204030204" pitchFamily="34" charset="0"/>
            </a:endParaRPr>
          </a:p>
          <a:p>
            <a:r>
              <a:rPr lang="en-CA" sz="2000" dirty="0" smtClean="0">
                <a:solidFill>
                  <a:schemeClr val="bg1">
                    <a:lumMod val="50000"/>
                  </a:schemeClr>
                </a:solidFill>
                <a:latin typeface="Calibri" panose="020F0502020204030204" pitchFamily="34" charset="0"/>
              </a:rPr>
              <a:t>higher</a:t>
            </a:r>
            <a:r>
              <a:rPr lang="en-CA" sz="2000" dirty="0">
                <a:solidFill>
                  <a:schemeClr val="bg1">
                    <a:lumMod val="50000"/>
                  </a:schemeClr>
                </a:solidFill>
                <a:latin typeface="Calibri" panose="020F0502020204030204" pitchFamily="34" charset="0"/>
              </a:rPr>
              <a:t>, </a:t>
            </a:r>
            <a:r>
              <a:rPr lang="en-CA" sz="2000" dirty="0" smtClean="0">
                <a:solidFill>
                  <a:schemeClr val="bg1">
                    <a:lumMod val="50000"/>
                  </a:schemeClr>
                </a:solidFill>
                <a:latin typeface="Calibri" panose="020F0502020204030204" pitchFamily="34" charset="0"/>
              </a:rPr>
              <a:t>reaching </a:t>
            </a:r>
            <a:r>
              <a:rPr lang="en-CA" sz="2000" dirty="0">
                <a:solidFill>
                  <a:schemeClr val="bg1">
                    <a:lumMod val="50000"/>
                  </a:schemeClr>
                </a:solidFill>
                <a:latin typeface="Calibri" panose="020F0502020204030204" pitchFamily="34" charset="0"/>
              </a:rPr>
              <a:t>approximately </a:t>
            </a:r>
            <a:endParaRPr lang="en-CA" sz="2000" dirty="0" smtClean="0">
              <a:solidFill>
                <a:schemeClr val="bg1">
                  <a:lumMod val="50000"/>
                </a:schemeClr>
              </a:solidFill>
              <a:latin typeface="Calibri" panose="020F0502020204030204" pitchFamily="34" charset="0"/>
            </a:endParaRPr>
          </a:p>
          <a:p>
            <a:r>
              <a:rPr lang="en-CA" sz="2000" dirty="0" smtClean="0">
                <a:solidFill>
                  <a:schemeClr val="bg1">
                    <a:lumMod val="50000"/>
                  </a:schemeClr>
                </a:solidFill>
                <a:latin typeface="Calibri" panose="020F0502020204030204" pitchFamily="34" charset="0"/>
              </a:rPr>
              <a:t>$</a:t>
            </a:r>
            <a:r>
              <a:rPr lang="en-CA" sz="2000" dirty="0">
                <a:solidFill>
                  <a:schemeClr val="bg1">
                    <a:lumMod val="50000"/>
                  </a:schemeClr>
                </a:solidFill>
                <a:latin typeface="Calibri" panose="020F0502020204030204" pitchFamily="34" charset="0"/>
              </a:rPr>
              <a:t>150 </a:t>
            </a:r>
            <a:r>
              <a:rPr lang="en-CA" sz="2000" dirty="0" smtClean="0">
                <a:solidFill>
                  <a:schemeClr val="bg1">
                    <a:lumMod val="50000"/>
                  </a:schemeClr>
                </a:solidFill>
                <a:latin typeface="Calibri" panose="020F0502020204030204" pitchFamily="34" charset="0"/>
              </a:rPr>
              <a:t>Billion per year</a:t>
            </a:r>
          </a:p>
          <a:p>
            <a:r>
              <a:rPr lang="en-CA" sz="2000" dirty="0" smtClean="0">
                <a:solidFill>
                  <a:schemeClr val="bg1">
                    <a:lumMod val="50000"/>
                  </a:schemeClr>
                </a:solidFill>
                <a:latin typeface="Calibri" panose="020F0502020204030204" pitchFamily="34" charset="0"/>
              </a:rPr>
              <a:t>					</a:t>
            </a:r>
            <a:r>
              <a:rPr lang="en-CA" sz="1000" dirty="0" smtClean="0">
                <a:solidFill>
                  <a:schemeClr val="bg1">
                    <a:lumMod val="50000"/>
                  </a:schemeClr>
                </a:solidFill>
                <a:latin typeface="Calibri" panose="020F0502020204030204" pitchFamily="34" charset="0"/>
              </a:rPr>
              <a:t>U.S</a:t>
            </a:r>
            <a:r>
              <a:rPr lang="en-CA" sz="1000" dirty="0">
                <a:solidFill>
                  <a:schemeClr val="bg1">
                    <a:lumMod val="50000"/>
                  </a:schemeClr>
                </a:solidFill>
                <a:latin typeface="Calibri" panose="020F0502020204030204" pitchFamily="34" charset="0"/>
              </a:rPr>
              <a:t>. Bureau of Labor </a:t>
            </a:r>
            <a:r>
              <a:rPr lang="en-CA" sz="1000" dirty="0" smtClean="0">
                <a:solidFill>
                  <a:schemeClr val="bg1">
                    <a:lumMod val="50000"/>
                  </a:schemeClr>
                </a:solidFill>
                <a:latin typeface="Calibri" panose="020F0502020204030204" pitchFamily="34" charset="0"/>
              </a:rPr>
              <a:t>Statistics</a:t>
            </a:r>
            <a:endParaRPr lang="en-CA" sz="1000" dirty="0">
              <a:solidFill>
                <a:schemeClr val="bg1">
                  <a:lumMod val="50000"/>
                </a:schemeClr>
              </a:solidFill>
              <a:latin typeface="Calibri" panose="020F0502020204030204" pitchFamily="34" charset="0"/>
            </a:endParaRPr>
          </a:p>
        </p:txBody>
      </p:sp>
      <p:sp>
        <p:nvSpPr>
          <p:cNvPr id="5" name="TextBox 4"/>
          <p:cNvSpPr txBox="1"/>
          <p:nvPr/>
        </p:nvSpPr>
        <p:spPr>
          <a:xfrm>
            <a:off x="762319" y="3962548"/>
            <a:ext cx="3048000" cy="2862322"/>
          </a:xfrm>
          <a:prstGeom prst="rect">
            <a:avLst/>
          </a:prstGeom>
          <a:noFill/>
        </p:spPr>
        <p:txBody>
          <a:bodyPr wrap="square" rtlCol="0">
            <a:spAutoFit/>
          </a:bodyPr>
          <a:lstStyle/>
          <a:p>
            <a:r>
              <a:rPr lang="en-CA" sz="2000" dirty="0" smtClean="0">
                <a:solidFill>
                  <a:schemeClr val="bg1">
                    <a:lumMod val="50000"/>
                  </a:schemeClr>
                </a:solidFill>
                <a:latin typeface="Calibri" panose="020F0502020204030204" pitchFamily="34" charset="0"/>
              </a:rPr>
              <a:t>Companies spend millions annually for Ergonomic Assessments</a:t>
            </a:r>
          </a:p>
          <a:p>
            <a:endParaRPr lang="en-CA" sz="2000" dirty="0">
              <a:solidFill>
                <a:schemeClr val="bg1">
                  <a:lumMod val="50000"/>
                </a:schemeClr>
              </a:solidFill>
              <a:latin typeface="Calibri" panose="020F0502020204030204" pitchFamily="34" charset="0"/>
            </a:endParaRPr>
          </a:p>
          <a:p>
            <a:r>
              <a:rPr lang="en-CA" sz="2000" dirty="0" smtClean="0">
                <a:solidFill>
                  <a:schemeClr val="bg1">
                    <a:lumMod val="50000"/>
                  </a:schemeClr>
                </a:solidFill>
                <a:latin typeface="Calibri" panose="020F0502020204030204" pitchFamily="34" charset="0"/>
              </a:rPr>
              <a:t>Concern is not only for the employee’s well being, but also for the companies financial health</a:t>
            </a:r>
          </a:p>
          <a:p>
            <a:endParaRPr lang="en-CA" sz="2000" dirty="0">
              <a:solidFill>
                <a:schemeClr val="bg1">
                  <a:lumMod val="50000"/>
                </a:schemeClr>
              </a:solidFill>
              <a:latin typeface="Calibri" panose="020F0502020204030204" pitchFamily="34" charset="0"/>
            </a:endParaRPr>
          </a:p>
        </p:txBody>
      </p:sp>
      <p:pic>
        <p:nvPicPr>
          <p:cNvPr id="6" name="Picture 5"/>
          <p:cNvPicPr>
            <a:picLocks noChangeAspect="1"/>
          </p:cNvPicPr>
          <p:nvPr/>
        </p:nvPicPr>
        <p:blipFill>
          <a:blip r:embed="rId5"/>
          <a:stretch>
            <a:fillRect/>
          </a:stretch>
        </p:blipFill>
        <p:spPr>
          <a:xfrm>
            <a:off x="0" y="0"/>
            <a:ext cx="4572638" cy="3429479"/>
          </a:xfrm>
          <a:prstGeom prst="rect">
            <a:avLst/>
          </a:prstGeom>
        </p:spPr>
      </p:pic>
    </p:spTree>
    <p:extLst>
      <p:ext uri="{BB962C8B-B14F-4D97-AF65-F5344CB8AC3E}">
        <p14:creationId xmlns:p14="http://schemas.microsoft.com/office/powerpoint/2010/main" val="3666945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194320"/>
            <a:ext cx="2301373" cy="720080"/>
          </a:xfrm>
          <a:prstGeom prst="rect">
            <a:avLst/>
          </a:prstGeom>
        </p:spPr>
      </p:pic>
      <p:pic>
        <p:nvPicPr>
          <p:cNvPr id="2" name="Picture 1"/>
          <p:cNvPicPr>
            <a:picLocks noChangeAspect="1"/>
          </p:cNvPicPr>
          <p:nvPr/>
        </p:nvPicPr>
        <p:blipFill>
          <a:blip r:embed="rId4"/>
          <a:stretch>
            <a:fillRect/>
          </a:stretch>
        </p:blipFill>
        <p:spPr>
          <a:xfrm>
            <a:off x="8382000" y="6096000"/>
            <a:ext cx="701087" cy="667550"/>
          </a:xfrm>
          <a:prstGeom prst="rect">
            <a:avLst/>
          </a:prstGeom>
        </p:spPr>
      </p:pic>
      <p:sp>
        <p:nvSpPr>
          <p:cNvPr id="3" name="TextBox 2"/>
          <p:cNvSpPr txBox="1"/>
          <p:nvPr/>
        </p:nvSpPr>
        <p:spPr>
          <a:xfrm>
            <a:off x="4648200" y="1219200"/>
            <a:ext cx="4495800" cy="5539978"/>
          </a:xfrm>
          <a:prstGeom prst="rect">
            <a:avLst/>
          </a:prstGeom>
          <a:noFill/>
        </p:spPr>
        <p:txBody>
          <a:bodyPr wrap="square" rtlCol="0">
            <a:spAutoFit/>
          </a:bodyPr>
          <a:lstStyle/>
          <a:p>
            <a:pPr algn="ctr"/>
            <a:r>
              <a:rPr lang="en-CA" sz="2000" dirty="0" smtClean="0">
                <a:solidFill>
                  <a:schemeClr val="bg1">
                    <a:lumMod val="50000"/>
                  </a:schemeClr>
                </a:solidFill>
                <a:latin typeface="Calibri" panose="020F0502020204030204" pitchFamily="34" charset="0"/>
              </a:rPr>
              <a:t>The </a:t>
            </a:r>
            <a:r>
              <a:rPr lang="en-CA" sz="2000" dirty="0">
                <a:solidFill>
                  <a:schemeClr val="bg1">
                    <a:lumMod val="50000"/>
                  </a:schemeClr>
                </a:solidFill>
                <a:latin typeface="Calibri" panose="020F0502020204030204" pitchFamily="34" charset="0"/>
              </a:rPr>
              <a:t>silicone surfactants </a:t>
            </a:r>
            <a:r>
              <a:rPr lang="en-CA" sz="2000" dirty="0" smtClean="0">
                <a:solidFill>
                  <a:schemeClr val="bg1">
                    <a:lumMod val="50000"/>
                  </a:schemeClr>
                </a:solidFill>
                <a:latin typeface="Calibri" panose="020F0502020204030204" pitchFamily="34" charset="0"/>
              </a:rPr>
              <a:t>also build </a:t>
            </a:r>
          </a:p>
          <a:p>
            <a:pPr algn="ctr"/>
            <a:r>
              <a:rPr lang="en-CA" sz="2000" dirty="0" smtClean="0">
                <a:solidFill>
                  <a:schemeClr val="bg1">
                    <a:lumMod val="50000"/>
                  </a:schemeClr>
                </a:solidFill>
                <a:latin typeface="Calibri" panose="020F0502020204030204" pitchFamily="34" charset="0"/>
              </a:rPr>
              <a:t>strength </a:t>
            </a:r>
            <a:r>
              <a:rPr lang="en-CA" sz="2000" dirty="0">
                <a:solidFill>
                  <a:schemeClr val="bg1">
                    <a:lumMod val="50000"/>
                  </a:schemeClr>
                </a:solidFill>
                <a:latin typeface="Calibri" panose="020F0502020204030204" pitchFamily="34" charset="0"/>
              </a:rPr>
              <a:t>in the cell wall, which makes </a:t>
            </a:r>
            <a:endParaRPr lang="en-CA" sz="2000" dirty="0" smtClean="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ENERSORB</a:t>
            </a:r>
            <a:r>
              <a:rPr lang="en-CA" sz="2000" dirty="0">
                <a:solidFill>
                  <a:schemeClr val="bg1">
                    <a:lumMod val="50000"/>
                  </a:schemeClr>
                </a:solidFill>
                <a:latin typeface="Calibri" panose="020F0502020204030204" pitchFamily="34" charset="0"/>
              </a:rPr>
              <a:t>™ </a:t>
            </a:r>
            <a:r>
              <a:rPr lang="en-CA" sz="2000" dirty="0" smtClean="0">
                <a:solidFill>
                  <a:schemeClr val="bg1">
                    <a:lumMod val="50000"/>
                  </a:schemeClr>
                </a:solidFill>
                <a:latin typeface="Calibri" panose="020F0502020204030204" pitchFamily="34" charset="0"/>
              </a:rPr>
              <a:t>more </a:t>
            </a:r>
            <a:r>
              <a:rPr lang="en-CA" sz="2000" dirty="0">
                <a:solidFill>
                  <a:schemeClr val="bg1">
                    <a:lumMod val="50000"/>
                  </a:schemeClr>
                </a:solidFill>
                <a:latin typeface="Calibri" panose="020F0502020204030204" pitchFamily="34" charset="0"/>
              </a:rPr>
              <a:t>elastic and helps to </a:t>
            </a:r>
            <a:endParaRPr lang="en-CA" sz="2000" dirty="0" smtClean="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redistribute </a:t>
            </a:r>
            <a:r>
              <a:rPr lang="en-CA" sz="2000" dirty="0">
                <a:solidFill>
                  <a:schemeClr val="bg1">
                    <a:lumMod val="50000"/>
                  </a:schemeClr>
                </a:solidFill>
                <a:latin typeface="Calibri" panose="020F0502020204030204" pitchFamily="34" charset="0"/>
              </a:rPr>
              <a:t>the applied pressure over </a:t>
            </a:r>
            <a:endParaRPr lang="en-CA" sz="2000" dirty="0" smtClean="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a </a:t>
            </a:r>
            <a:r>
              <a:rPr lang="en-CA" sz="2000" dirty="0">
                <a:solidFill>
                  <a:schemeClr val="bg1">
                    <a:lumMod val="50000"/>
                  </a:schemeClr>
                </a:solidFill>
                <a:latin typeface="Calibri" panose="020F0502020204030204" pitchFamily="34" charset="0"/>
              </a:rPr>
              <a:t>wider </a:t>
            </a:r>
            <a:r>
              <a:rPr lang="en-CA" sz="2000" dirty="0" smtClean="0">
                <a:solidFill>
                  <a:schemeClr val="bg1">
                    <a:lumMod val="50000"/>
                  </a:schemeClr>
                </a:solidFill>
                <a:latin typeface="Calibri" panose="020F0502020204030204" pitchFamily="34" charset="0"/>
              </a:rPr>
              <a:t>area</a:t>
            </a:r>
          </a:p>
          <a:p>
            <a:pPr algn="ctr"/>
            <a:endParaRPr lang="en-CA" sz="2000" dirty="0">
              <a:solidFill>
                <a:schemeClr val="bg1">
                  <a:lumMod val="50000"/>
                </a:schemeClr>
              </a:solidFill>
              <a:latin typeface="Calibri" panose="020F0502020204030204" pitchFamily="34" charset="0"/>
            </a:endParaRPr>
          </a:p>
          <a:p>
            <a:pPr algn="ctr"/>
            <a:r>
              <a:rPr lang="en-CA" sz="2000" dirty="0">
                <a:solidFill>
                  <a:schemeClr val="bg1">
                    <a:lumMod val="50000"/>
                  </a:schemeClr>
                </a:solidFill>
                <a:latin typeface="Calibri" panose="020F0502020204030204" pitchFamily="34" charset="0"/>
              </a:rPr>
              <a:t>These silicone </a:t>
            </a:r>
            <a:r>
              <a:rPr lang="en-CA" sz="2000" dirty="0" smtClean="0">
                <a:solidFill>
                  <a:schemeClr val="bg1">
                    <a:lumMod val="50000"/>
                  </a:schemeClr>
                </a:solidFill>
                <a:latin typeface="Calibri" panose="020F0502020204030204" pitchFamily="34" charset="0"/>
              </a:rPr>
              <a:t>coatings are contrasted </a:t>
            </a:r>
          </a:p>
          <a:p>
            <a:pPr algn="ctr"/>
            <a:r>
              <a:rPr lang="en-CA" sz="2000" dirty="0" smtClean="0">
                <a:solidFill>
                  <a:schemeClr val="bg1">
                    <a:lumMod val="50000"/>
                  </a:schemeClr>
                </a:solidFill>
                <a:latin typeface="Calibri" panose="020F0502020204030204" pitchFamily="34" charset="0"/>
              </a:rPr>
              <a:t>with petroleum coatings used on other </a:t>
            </a:r>
          </a:p>
          <a:p>
            <a:pPr algn="ctr"/>
            <a:r>
              <a:rPr lang="en-CA" sz="2000" dirty="0" smtClean="0">
                <a:solidFill>
                  <a:schemeClr val="bg1">
                    <a:lumMod val="50000"/>
                  </a:schemeClr>
                </a:solidFill>
                <a:latin typeface="Calibri" panose="020F0502020204030204" pitchFamily="34" charset="0"/>
              </a:rPr>
              <a:t>foams that tend </a:t>
            </a:r>
            <a:r>
              <a:rPr lang="en-CA" sz="2000" dirty="0">
                <a:solidFill>
                  <a:schemeClr val="bg1">
                    <a:lumMod val="50000"/>
                  </a:schemeClr>
                </a:solidFill>
                <a:latin typeface="Calibri" panose="020F0502020204030204" pitchFamily="34" charset="0"/>
              </a:rPr>
              <a:t>to </a:t>
            </a:r>
            <a:r>
              <a:rPr lang="en-CA" sz="2000" dirty="0" smtClean="0">
                <a:solidFill>
                  <a:schemeClr val="bg1">
                    <a:lumMod val="50000"/>
                  </a:schemeClr>
                </a:solidFill>
                <a:latin typeface="Calibri" panose="020F0502020204030204" pitchFamily="34" charset="0"/>
              </a:rPr>
              <a:t>cause ‘stickiness’ </a:t>
            </a:r>
          </a:p>
          <a:p>
            <a:pPr algn="ctr"/>
            <a:r>
              <a:rPr lang="en-CA" sz="2000" dirty="0" smtClean="0">
                <a:solidFill>
                  <a:schemeClr val="bg1">
                    <a:lumMod val="50000"/>
                  </a:schemeClr>
                </a:solidFill>
                <a:latin typeface="Calibri" panose="020F0502020204030204" pitchFamily="34" charset="0"/>
              </a:rPr>
              <a:t>and lack of response</a:t>
            </a:r>
          </a:p>
          <a:p>
            <a:pPr algn="ctr"/>
            <a:endParaRPr lang="en-CA" sz="2000" dirty="0" smtClean="0">
              <a:solidFill>
                <a:schemeClr val="bg1">
                  <a:lumMod val="50000"/>
                </a:schemeClr>
              </a:solidFill>
              <a:latin typeface="Calibri" panose="020F0502020204030204" pitchFamily="34" charset="0"/>
            </a:endParaRPr>
          </a:p>
          <a:p>
            <a:pPr algn="ctr"/>
            <a:endParaRPr lang="en-CA" sz="2000" dirty="0">
              <a:solidFill>
                <a:schemeClr val="bg1">
                  <a:lumMod val="50000"/>
                </a:schemeClr>
              </a:solidFill>
              <a:latin typeface="Calibri" panose="020F0502020204030204" pitchFamily="34" charset="0"/>
            </a:endParaRPr>
          </a:p>
          <a:p>
            <a:r>
              <a:rPr lang="en-CA" sz="2000" dirty="0" smtClean="0">
                <a:solidFill>
                  <a:schemeClr val="bg1">
                    <a:lumMod val="50000"/>
                  </a:schemeClr>
                </a:solidFill>
                <a:latin typeface="Calibri" panose="020F0502020204030204" pitchFamily="34" charset="0"/>
              </a:rPr>
              <a:t>             </a:t>
            </a:r>
            <a:r>
              <a:rPr lang="en-CA" sz="2000" i="1" dirty="0" smtClean="0">
                <a:solidFill>
                  <a:schemeClr val="bg1">
                    <a:lumMod val="50000"/>
                  </a:schemeClr>
                </a:solidFill>
                <a:latin typeface="Calibri" panose="020F0502020204030204" pitchFamily="34" charset="0"/>
              </a:rPr>
              <a:t>ENERSORB™	Other</a:t>
            </a:r>
          </a:p>
          <a:p>
            <a:pPr algn="ctr"/>
            <a:endParaRPr lang="en-CA" sz="1400" dirty="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Slippery		Sticky</a:t>
            </a:r>
          </a:p>
          <a:p>
            <a:pPr algn="ctr"/>
            <a:endParaRPr lang="en-CA" sz="1000" dirty="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Dry		Wet</a:t>
            </a:r>
          </a:p>
          <a:p>
            <a:pPr algn="ctr"/>
            <a:endParaRPr lang="en-CA" sz="1000" dirty="0">
              <a:solidFill>
                <a:schemeClr val="bg1">
                  <a:lumMod val="50000"/>
                </a:schemeClr>
              </a:solidFill>
              <a:latin typeface="Calibri" panose="020F0502020204030204" pitchFamily="34" charset="0"/>
            </a:endParaRPr>
          </a:p>
          <a:p>
            <a:pPr algn="ctr"/>
            <a:r>
              <a:rPr lang="en-CA" sz="2000" dirty="0" smtClean="0">
                <a:solidFill>
                  <a:schemeClr val="bg1">
                    <a:lumMod val="50000"/>
                  </a:schemeClr>
                </a:solidFill>
                <a:latin typeface="Calibri" panose="020F0502020204030204" pitchFamily="34" charset="0"/>
              </a:rPr>
              <a:t>Slip		Stick</a:t>
            </a:r>
            <a:endParaRPr lang="en-CA" sz="2000" dirty="0">
              <a:solidFill>
                <a:schemeClr val="bg1">
                  <a:lumMod val="50000"/>
                </a:schemeClr>
              </a:solidFill>
              <a:latin typeface="Calibri" panose="020F0502020204030204" pitchFamily="34" charset="0"/>
            </a:endParaRPr>
          </a:p>
        </p:txBody>
      </p:sp>
      <p:sp>
        <p:nvSpPr>
          <p:cNvPr id="5" name="TextBox 4"/>
          <p:cNvSpPr txBox="1"/>
          <p:nvPr/>
        </p:nvSpPr>
        <p:spPr>
          <a:xfrm>
            <a:off x="152400" y="3240000"/>
            <a:ext cx="4343400" cy="3477875"/>
          </a:xfrm>
          <a:prstGeom prst="rect">
            <a:avLst/>
          </a:prstGeom>
          <a:noFill/>
        </p:spPr>
        <p:txBody>
          <a:bodyPr wrap="square" rtlCol="0">
            <a:spAutoFit/>
          </a:bodyPr>
          <a:lstStyle/>
          <a:p>
            <a:pPr algn="ctr"/>
            <a:r>
              <a:rPr lang="en-CA" sz="2000" dirty="0" smtClean="0">
                <a:solidFill>
                  <a:schemeClr val="bg1">
                    <a:lumMod val="50000"/>
                  </a:schemeClr>
                </a:solidFill>
                <a:latin typeface="Calibri" panose="020F0502020204030204" pitchFamily="34" charset="0"/>
              </a:rPr>
              <a:t>The shape of </a:t>
            </a:r>
            <a:r>
              <a:rPr lang="en-CA" sz="2000" dirty="0">
                <a:solidFill>
                  <a:schemeClr val="bg1">
                    <a:lumMod val="50000"/>
                  </a:schemeClr>
                </a:solidFill>
                <a:latin typeface="Calibri" panose="020F0502020204030204" pitchFamily="34" charset="0"/>
              </a:rPr>
              <a:t>ENERSORB™ </a:t>
            </a:r>
            <a:r>
              <a:rPr lang="en-CA" sz="2000" dirty="0" smtClean="0">
                <a:solidFill>
                  <a:schemeClr val="bg1">
                    <a:lumMod val="50000"/>
                  </a:schemeClr>
                </a:solidFill>
                <a:latin typeface="Calibri" panose="020F0502020204030204" pitchFamily="34" charset="0"/>
              </a:rPr>
              <a:t>bubbles are dramatically different from that of others foams</a:t>
            </a:r>
            <a:r>
              <a:rPr lang="en-CA" sz="2000" dirty="0">
                <a:solidFill>
                  <a:schemeClr val="bg1">
                    <a:lumMod val="50000"/>
                  </a:schemeClr>
                </a:solidFill>
                <a:latin typeface="Calibri" panose="020F0502020204030204" pitchFamily="34" charset="0"/>
              </a:rPr>
              <a:t>. ENERSORB™ </a:t>
            </a:r>
            <a:r>
              <a:rPr lang="en-CA" sz="2000" dirty="0" smtClean="0">
                <a:solidFill>
                  <a:schemeClr val="bg1">
                    <a:lumMod val="50000"/>
                  </a:schemeClr>
                </a:solidFill>
                <a:latin typeface="Calibri" panose="020F0502020204030204" pitchFamily="34" charset="0"/>
              </a:rPr>
              <a:t>bubbles </a:t>
            </a:r>
          </a:p>
          <a:p>
            <a:pPr algn="ctr"/>
            <a:r>
              <a:rPr lang="en-CA" sz="2000" dirty="0" smtClean="0">
                <a:solidFill>
                  <a:schemeClr val="bg1">
                    <a:lumMod val="50000"/>
                  </a:schemeClr>
                </a:solidFill>
                <a:latin typeface="Calibri" panose="020F0502020204030204" pitchFamily="34" charset="0"/>
              </a:rPr>
              <a:t>are very small, with very thick walls</a:t>
            </a:r>
          </a:p>
          <a:p>
            <a:pPr algn="ctr"/>
            <a:endParaRPr lang="en-CA" sz="2000" dirty="0">
              <a:solidFill>
                <a:schemeClr val="bg1">
                  <a:lumMod val="50000"/>
                </a:schemeClr>
              </a:solidFill>
              <a:latin typeface="Calibri" panose="020F0502020204030204" pitchFamily="34" charset="0"/>
            </a:endParaRPr>
          </a:p>
          <a:p>
            <a:pPr algn="ctr"/>
            <a:r>
              <a:rPr lang="en-CA" sz="2000" dirty="0">
                <a:solidFill>
                  <a:schemeClr val="bg1">
                    <a:lumMod val="50000"/>
                  </a:schemeClr>
                </a:solidFill>
                <a:latin typeface="Calibri" panose="020F0502020204030204" pitchFamily="34" charset="0"/>
              </a:rPr>
              <a:t>Additionally, ENERSORB™ formulation </a:t>
            </a:r>
          </a:p>
          <a:p>
            <a:pPr algn="ctr"/>
            <a:r>
              <a:rPr lang="en-CA" sz="2000" dirty="0">
                <a:solidFill>
                  <a:schemeClr val="bg1">
                    <a:lumMod val="50000"/>
                  </a:schemeClr>
                </a:solidFill>
                <a:latin typeface="Calibri" panose="020F0502020204030204" pitchFamily="34" charset="0"/>
              </a:rPr>
              <a:t>contains silicone surfactants, or </a:t>
            </a:r>
            <a:r>
              <a:rPr lang="en-CA" sz="2000" dirty="0" smtClean="0">
                <a:solidFill>
                  <a:schemeClr val="bg1">
                    <a:lumMod val="50000"/>
                  </a:schemeClr>
                </a:solidFill>
                <a:latin typeface="Calibri" panose="020F0502020204030204" pitchFamily="34" charset="0"/>
              </a:rPr>
              <a:t>coatings</a:t>
            </a:r>
            <a:r>
              <a:rPr lang="en-CA" sz="2000" dirty="0">
                <a:solidFill>
                  <a:schemeClr val="bg1">
                    <a:lumMod val="50000"/>
                  </a:schemeClr>
                </a:solidFill>
                <a:latin typeface="Calibri" panose="020F0502020204030204" pitchFamily="34" charset="0"/>
              </a:rPr>
              <a:t>, </a:t>
            </a:r>
            <a:r>
              <a:rPr lang="en-CA" sz="2000" dirty="0" smtClean="0">
                <a:solidFill>
                  <a:schemeClr val="bg1">
                    <a:lumMod val="50000"/>
                  </a:schemeClr>
                </a:solidFill>
                <a:latin typeface="Calibri" panose="020F0502020204030204" pitchFamily="34" charset="0"/>
              </a:rPr>
              <a:t>that </a:t>
            </a:r>
            <a:r>
              <a:rPr lang="en-CA" sz="2000" dirty="0">
                <a:solidFill>
                  <a:schemeClr val="bg1">
                    <a:lumMod val="50000"/>
                  </a:schemeClr>
                </a:solidFill>
                <a:latin typeface="Calibri" panose="020F0502020204030204" pitchFamily="34" charset="0"/>
              </a:rPr>
              <a:t>eliminate friction, and greatly </a:t>
            </a:r>
            <a:r>
              <a:rPr lang="en-CA" sz="2000" dirty="0" smtClean="0">
                <a:solidFill>
                  <a:schemeClr val="bg1">
                    <a:lumMod val="50000"/>
                  </a:schemeClr>
                </a:solidFill>
                <a:latin typeface="Calibri" panose="020F0502020204030204" pitchFamily="34" charset="0"/>
              </a:rPr>
              <a:t>enhance </a:t>
            </a:r>
            <a:r>
              <a:rPr lang="en-CA" sz="2000" dirty="0">
                <a:solidFill>
                  <a:schemeClr val="bg1">
                    <a:lumMod val="50000"/>
                  </a:schemeClr>
                </a:solidFill>
                <a:latin typeface="Calibri" panose="020F0502020204030204" pitchFamily="34" charset="0"/>
              </a:rPr>
              <a:t>dynamic movement, between </a:t>
            </a:r>
            <a:r>
              <a:rPr lang="en-CA" sz="2000" dirty="0" smtClean="0">
                <a:solidFill>
                  <a:schemeClr val="bg1">
                    <a:lumMod val="50000"/>
                  </a:schemeClr>
                </a:solidFill>
                <a:latin typeface="Calibri" panose="020F0502020204030204" pitchFamily="34" charset="0"/>
              </a:rPr>
              <a:t>the </a:t>
            </a:r>
            <a:r>
              <a:rPr lang="en-CA" sz="2000" dirty="0">
                <a:solidFill>
                  <a:schemeClr val="bg1">
                    <a:lumMod val="50000"/>
                  </a:schemeClr>
                </a:solidFill>
                <a:latin typeface="Calibri" panose="020F0502020204030204" pitchFamily="34" charset="0"/>
              </a:rPr>
              <a:t>bubbles as they move in response to </a:t>
            </a:r>
            <a:r>
              <a:rPr lang="en-CA" sz="2000" dirty="0" smtClean="0">
                <a:solidFill>
                  <a:schemeClr val="bg1">
                    <a:lumMod val="50000"/>
                  </a:schemeClr>
                </a:solidFill>
                <a:latin typeface="Calibri" panose="020F0502020204030204" pitchFamily="34" charset="0"/>
              </a:rPr>
              <a:t>the </a:t>
            </a:r>
            <a:r>
              <a:rPr lang="en-CA" sz="2000" dirty="0">
                <a:solidFill>
                  <a:schemeClr val="bg1">
                    <a:lumMod val="50000"/>
                  </a:schemeClr>
                </a:solidFill>
                <a:latin typeface="Calibri" panose="020F0502020204030204" pitchFamily="34" charset="0"/>
              </a:rPr>
              <a:t>user’s weight and </a:t>
            </a:r>
            <a:r>
              <a:rPr lang="en-CA" sz="2000" dirty="0" smtClean="0">
                <a:solidFill>
                  <a:schemeClr val="bg1">
                    <a:lumMod val="50000"/>
                  </a:schemeClr>
                </a:solidFill>
                <a:latin typeface="Calibri" panose="020F0502020204030204" pitchFamily="34" charset="0"/>
              </a:rPr>
              <a:t>shape</a:t>
            </a:r>
            <a:endParaRPr lang="en-CA" sz="2000" dirty="0">
              <a:solidFill>
                <a:schemeClr val="bg1">
                  <a:lumMod val="50000"/>
                </a:schemeClr>
              </a:solidFill>
              <a:latin typeface="Calibri" panose="020F0502020204030204" pitchFamily="34" charset="0"/>
            </a:endParaRPr>
          </a:p>
        </p:txBody>
      </p:sp>
      <p:pic>
        <p:nvPicPr>
          <p:cNvPr id="8" name="Picture 7"/>
          <p:cNvPicPr>
            <a:picLocks noChangeAspect="1"/>
          </p:cNvPicPr>
          <p:nvPr/>
        </p:nvPicPr>
        <p:blipFill>
          <a:blip r:embed="rId5"/>
          <a:stretch>
            <a:fillRect/>
          </a:stretch>
        </p:blipFill>
        <p:spPr>
          <a:xfrm>
            <a:off x="0" y="0"/>
            <a:ext cx="4319999" cy="3240000"/>
          </a:xfrm>
          <a:prstGeom prst="rect">
            <a:avLst/>
          </a:prstGeom>
        </p:spPr>
      </p:pic>
    </p:spTree>
    <p:extLst>
      <p:ext uri="{BB962C8B-B14F-4D97-AF65-F5344CB8AC3E}">
        <p14:creationId xmlns:p14="http://schemas.microsoft.com/office/powerpoint/2010/main" val="1156381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TC103090434[[fn=Wood Type]]</Template>
  <TotalTime>8962</TotalTime>
  <Words>1066</Words>
  <Application>Microsoft Office PowerPoint</Application>
  <PresentationFormat>On-screen Show (4:3)</PresentationFormat>
  <Paragraphs>211</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Rockwell</vt:lpstr>
      <vt:lpstr>Rockwell Condensed</vt:lpstr>
      <vt:lpstr>Segoe Print</vt:lpstr>
      <vt:lpstr>Times New Roman</vt:lpstr>
      <vt:lpstr>Wingdings</vt:lpstr>
      <vt:lpstr>Wood Type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2009 GFG Sales Meeting</dc:title>
  <dc:creator>User</dc:creator>
  <cp:lastModifiedBy>Mark Francis</cp:lastModifiedBy>
  <cp:revision>581</cp:revision>
  <cp:lastPrinted>2014-04-11T18:30:27Z</cp:lastPrinted>
  <dcterms:created xsi:type="dcterms:W3CDTF">2009-10-05T20:34:28Z</dcterms:created>
  <dcterms:modified xsi:type="dcterms:W3CDTF">2015-10-27T20:05:14Z</dcterms:modified>
</cp:coreProperties>
</file>