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6"/>
  </p:notesMasterIdLst>
  <p:handoutMasterIdLst>
    <p:handoutMasterId r:id="rId27"/>
  </p:handoutMasterIdLst>
  <p:sldIdLst>
    <p:sldId id="797" r:id="rId2"/>
    <p:sldId id="825" r:id="rId3"/>
    <p:sldId id="806" r:id="rId4"/>
    <p:sldId id="815" r:id="rId5"/>
    <p:sldId id="816" r:id="rId6"/>
    <p:sldId id="814" r:id="rId7"/>
    <p:sldId id="826" r:id="rId8"/>
    <p:sldId id="813" r:id="rId9"/>
    <p:sldId id="818" r:id="rId10"/>
    <p:sldId id="812" r:id="rId11"/>
    <p:sldId id="819" r:id="rId12"/>
    <p:sldId id="824" r:id="rId13"/>
    <p:sldId id="811" r:id="rId14"/>
    <p:sldId id="820" r:id="rId15"/>
    <p:sldId id="810" r:id="rId16"/>
    <p:sldId id="821" r:id="rId17"/>
    <p:sldId id="809" r:id="rId18"/>
    <p:sldId id="822" r:id="rId19"/>
    <p:sldId id="808" r:id="rId20"/>
    <p:sldId id="823" r:id="rId21"/>
    <p:sldId id="798" r:id="rId22"/>
    <p:sldId id="799" r:id="rId23"/>
    <p:sldId id="800" r:id="rId24"/>
    <p:sldId id="827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21" autoAdjust="0"/>
    <p:restoredTop sz="94434" autoAdjust="0"/>
  </p:normalViewPr>
  <p:slideViewPr>
    <p:cSldViewPr>
      <p:cViewPr varScale="1">
        <p:scale>
          <a:sx n="74" d="100"/>
          <a:sy n="74" d="100"/>
        </p:scale>
        <p:origin x="11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r">
              <a:defRPr sz="1200"/>
            </a:lvl1pPr>
          </a:lstStyle>
          <a:p>
            <a:fld id="{D3D32B06-4005-4939-AD6B-6E66FEC8A29A}" type="datetimeFigureOut">
              <a:rPr lang="en-CA" smtClean="0"/>
              <a:pPr/>
              <a:t>28/10/2015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r">
              <a:defRPr sz="1200"/>
            </a:lvl1pPr>
          </a:lstStyle>
          <a:p>
            <a:fld id="{1B9A2882-23E2-47BA-9612-ACADC36867AF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82938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r">
              <a:defRPr sz="1200"/>
            </a:lvl1pPr>
          </a:lstStyle>
          <a:p>
            <a:fld id="{7E5902B7-B365-47B2-8075-077687F6557D}" type="datetimeFigureOut">
              <a:rPr lang="en-CA" smtClean="0"/>
              <a:pPr/>
              <a:t>28/10/2015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7" rIns="93174" bIns="46587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4" tIns="46587" rIns="93174" bIns="4658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r">
              <a:defRPr sz="1200"/>
            </a:lvl1pPr>
          </a:lstStyle>
          <a:p>
            <a:fld id="{F3BC3E04-267E-4772-9A69-3D76D1D2960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9396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9024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7046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9844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0332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7734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34100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3145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77757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95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56328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6327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2474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63768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83347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16706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28866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193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5891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3823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2028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1674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3560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6784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471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5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0989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0580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9369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F416CD-67A3-4CF0-A210-F6AF31AC147F}" type="datetimeFigureOut">
              <a:rPr lang="en-US" smtClean="0"/>
              <a:pPr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4354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0522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10/28/2015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80996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F416CD-67A3-4CF0-A210-F6AF31AC147F}" type="datetimeFigureOut">
              <a:rPr lang="en-US" smtClean="0"/>
              <a:pPr/>
              <a:t>10/28/2015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84009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6622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10/28/2015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6795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10/28/2015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84216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10/28/2015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58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1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31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34.jp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36.jp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38.jp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40.jp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4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mfrancis@nightingalechairs.com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jpeg"/><Relationship Id="rId12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7.jpeg"/><Relationship Id="rId11" Type="http://schemas.openxmlformats.org/officeDocument/2006/relationships/image" Target="../media/image25.jpeg"/><Relationship Id="rId5" Type="http://schemas.openxmlformats.org/officeDocument/2006/relationships/image" Target="../media/image6.png"/><Relationship Id="rId10" Type="http://schemas.openxmlformats.org/officeDocument/2006/relationships/image" Target="../media/image24.png"/><Relationship Id="rId4" Type="http://schemas.openxmlformats.org/officeDocument/2006/relationships/image" Target="../media/image5.jpe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2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8.jp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9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410200"/>
            <a:ext cx="908308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Drafting Stool Collection</a:t>
            </a:r>
          </a:p>
          <a:p>
            <a:pPr algn="ctr"/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Seating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Excellence since 1928</a:t>
            </a:r>
          </a:p>
          <a:p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-76200" y="6611778"/>
            <a:ext cx="9143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This presentation is confidential and is intended only for the individual named. Disclosing, copying, </a:t>
            </a:r>
            <a:r>
              <a:rPr lang="en-CA" sz="8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distributing </a:t>
            </a:r>
            <a:r>
              <a:rPr lang="en-CA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or taking any action in reliance on the contents of this information is strictly </a:t>
            </a:r>
            <a:r>
              <a:rPr lang="en-CA" sz="8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prohibited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55" y="1371600"/>
            <a:ext cx="7753845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9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789093"/>
            <a:ext cx="3048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Swivel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Mechanism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2.5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" seat depth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adjustment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Built in lumbar support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Oversized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seat pan </a:t>
            </a:r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with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 waterfall edge </a:t>
            </a: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Reinforced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steel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seat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and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back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bar</a:t>
            </a: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   HD9000DS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	</a:t>
            </a:r>
          </a:p>
          <a:p>
            <a:pPr algn="ctr"/>
            <a:r>
              <a:rPr lang="en-CA" sz="20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44”-52</a:t>
            </a:r>
            <a:r>
              <a:rPr lang="en-CA" sz="20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”</a:t>
            </a:r>
            <a:endParaRPr lang="en-CA" sz="2000" b="1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23" y="391200"/>
            <a:ext cx="3866077" cy="61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076" y="5410200"/>
            <a:ext cx="261264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5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600200"/>
            <a:ext cx="30480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Heavy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duty steel fold away arms that are height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and width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adjustable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Soft polyurethane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arm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pads</a:t>
            </a: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Armless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n-CA" sz="2000" dirty="0">
              <a:latin typeface="Calibri" panose="020F0502020204030204" pitchFamily="34" charset="0"/>
            </a:endParaRPr>
          </a:p>
          <a:p>
            <a:endParaRPr lang="en-CA" sz="2000" dirty="0" smtClean="0">
              <a:latin typeface="Calibri" panose="020F0502020204030204" pitchFamily="34" charset="0"/>
            </a:endParaRPr>
          </a:p>
          <a:p>
            <a:endParaRPr lang="en-CA" sz="2000" dirty="0" smtClean="0">
              <a:latin typeface="Calibri" panose="020F0502020204030204" pitchFamily="34" charset="0"/>
            </a:endParaRPr>
          </a:p>
          <a:p>
            <a:endParaRPr lang="en-CA" sz="2000" dirty="0" smtClean="0">
              <a:latin typeface="Calibri" panose="020F0502020204030204" pitchFamily="34" charset="0"/>
            </a:endParaRPr>
          </a:p>
          <a:p>
            <a:endParaRPr lang="en-CA" sz="2000" dirty="0"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Supports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350 lbs capacity 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3 shifts a day: 24/7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usage</a:t>
            </a:r>
            <a:endParaRPr lang="en-CA" dirty="0" smtClean="0"/>
          </a:p>
          <a:p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23" y="391200"/>
            <a:ext cx="3866077" cy="612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0892" y="4419600"/>
            <a:ext cx="1201016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1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2352794"/>
            <a:ext cx="30480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Applications</a:t>
            </a:r>
            <a:endParaRPr lang="en-CA" sz="2400" b="1" i="1" dirty="0"/>
          </a:p>
          <a:p>
            <a:pPr algn="ctr"/>
            <a:endParaRPr lang="en-CA" dirty="0"/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Law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Enforcement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911 Call Center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Fire Halls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Security 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Laboratory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Factory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23" y="391200"/>
            <a:ext cx="3866077" cy="61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2032" y="1307538"/>
            <a:ext cx="107873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74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29390" y="1447800"/>
            <a:ext cx="328601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Swivel mechanism</a:t>
            </a: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Integrated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back and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arm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with patented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torsion spring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system that adjusts to each individual user for ergonomic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lumbar support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and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comfort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Built-in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ratchet system for back height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adjustment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Seat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slide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adjustment</a:t>
            </a: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1864DS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	</a:t>
            </a:r>
          </a:p>
          <a:p>
            <a:pPr algn="ctr"/>
            <a:r>
              <a:rPr lang="en-CA" sz="20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40.5”-48”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09400"/>
            <a:ext cx="4732627" cy="61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390" y="5396095"/>
            <a:ext cx="328601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2209800"/>
            <a:ext cx="3048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Applications</a:t>
            </a:r>
            <a:endParaRPr lang="en-CA" sz="2400" b="1" i="1" dirty="0" smtClean="0"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Health care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Hospital: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Nursing Station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Clinic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Laboratory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Anywhere sanitation requirements are mandatory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09400"/>
            <a:ext cx="4732627" cy="61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2032" y="1143000"/>
            <a:ext cx="107873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8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789093"/>
            <a:ext cx="30480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Swivel mechanism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Articulating seat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and back adjustment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	</a:t>
            </a: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3207DS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	</a:t>
            </a:r>
          </a:p>
          <a:p>
            <a:pPr algn="ctr"/>
            <a:r>
              <a:rPr lang="en-CA" sz="20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42.5"-54.5"</a:t>
            </a:r>
          </a:p>
          <a:p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73" y="585600"/>
            <a:ext cx="4732627" cy="61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296" y="4876800"/>
            <a:ext cx="142020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3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2459772"/>
            <a:ext cx="3048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Applications</a:t>
            </a:r>
            <a:endParaRPr lang="en-CA" sz="2400" b="1" i="1" dirty="0">
              <a:latin typeface="Calibri" panose="020F0502020204030204" pitchFamily="34" charset="0"/>
            </a:endParaRPr>
          </a:p>
          <a:p>
            <a:pPr algn="ctr"/>
            <a:endParaRPr lang="en-CA" dirty="0"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Standards for all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fabric DS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A/D Education institutions: High Schools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Colleges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Chemistry/Biology Lab: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High Schools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Colleges</a:t>
            </a:r>
          </a:p>
          <a:p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73" y="585600"/>
            <a:ext cx="4732627" cy="61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2032" y="1307538"/>
            <a:ext cx="107873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2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789093"/>
            <a:ext cx="3048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Swivel mechanism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Seat depth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adjustment</a:t>
            </a: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 smtClean="0"/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3606DS	</a:t>
            </a:r>
          </a:p>
          <a:p>
            <a:pPr algn="ctr"/>
            <a:r>
              <a:rPr lang="en-CA" sz="20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24"-34"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	</a:t>
            </a:r>
          </a:p>
          <a:p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73" y="457200"/>
            <a:ext cx="4732627" cy="61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083" y="4915307"/>
            <a:ext cx="1863917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73" y="457200"/>
            <a:ext cx="4732627" cy="61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2032" y="1307538"/>
            <a:ext cx="1078733" cy="108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67400" y="2459772"/>
            <a:ext cx="3048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Applications</a:t>
            </a:r>
            <a:endParaRPr lang="en-CA" sz="2400" b="1" i="1" dirty="0">
              <a:latin typeface="Calibri" panose="020F0502020204030204" pitchFamily="34" charset="0"/>
            </a:endParaRPr>
          </a:p>
          <a:p>
            <a:pPr algn="ctr"/>
            <a:endParaRPr lang="en-CA" dirty="0"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Standards for all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fabric DS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A/D Education institutions: High Schools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Colleges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Chemistry/Biology Lab: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High Schools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Colleges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8113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789093"/>
            <a:ext cx="30480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Swivel mechanism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Seat depth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adjustment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6805DS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	</a:t>
            </a:r>
          </a:p>
          <a:p>
            <a:pPr algn="ctr"/>
            <a:r>
              <a:rPr lang="en-CA" sz="20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40"-50</a:t>
            </a:r>
            <a:r>
              <a:rPr lang="en-CA" sz="20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"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73" y="685800"/>
            <a:ext cx="4732627" cy="61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564" y="5046654"/>
            <a:ext cx="1888388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4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570672"/>
            <a:ext cx="304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The Height of </a:t>
            </a:r>
          </a:p>
          <a:p>
            <a:pPr algn="ctr"/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Higher Seating Solutions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61800"/>
            <a:ext cx="4732627" cy="612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695" y="3048000"/>
            <a:ext cx="621410" cy="25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4111" y="3505200"/>
            <a:ext cx="814578" cy="36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4600" y="6096000"/>
            <a:ext cx="2184270" cy="36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62954" y="4038600"/>
            <a:ext cx="704874" cy="36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0044" y="4503187"/>
            <a:ext cx="1090694" cy="36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57391" y="5050200"/>
            <a:ext cx="1116000" cy="36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77000" y="5562600"/>
            <a:ext cx="1735281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6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73" y="685800"/>
            <a:ext cx="4732627" cy="61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2032" y="1307538"/>
            <a:ext cx="1078733" cy="108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67400" y="2459772"/>
            <a:ext cx="3048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Applications</a:t>
            </a:r>
            <a:endParaRPr lang="en-CA" sz="2400" b="1" i="1" dirty="0">
              <a:latin typeface="Calibri" panose="020F0502020204030204" pitchFamily="34" charset="0"/>
            </a:endParaRPr>
          </a:p>
          <a:p>
            <a:pPr algn="ctr"/>
            <a:endParaRPr lang="en-CA" dirty="0"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Standards for all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fabric DS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A/D Education institutions: High Schools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Colleges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Chemistry/Biology Lab: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High Schools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Colleges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7570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52400" y="1371600"/>
            <a:ext cx="899160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Level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1 e3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Certified</a:t>
            </a: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GREENGUARD Children &amp; School and Indoor Air Quality Certified</a:t>
            </a:r>
            <a:endParaRPr lang="en-CA" sz="20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Nightingale is a 100% waste free facility; powered by Solar &amp; Wind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371600"/>
            <a:ext cx="1047594" cy="86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GG_C&amp;S_RGB_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949886"/>
            <a:ext cx="1415427" cy="70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950" y="4691458"/>
            <a:ext cx="1878050" cy="79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9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53000" y="1733014"/>
            <a:ext cx="388620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Rating &amp; Warranty</a:t>
            </a:r>
            <a:endParaRPr lang="en-CA" sz="2400" b="1" i="1" dirty="0"/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Rated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for users up to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250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pounds, for a 40 hour work week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Lifetime Limited: All non-moving  metal parts. 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	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10 Years: Frame &amp; Parts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5 Years: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Upholsteries</a:t>
            </a:r>
            <a:endParaRPr lang="en-CA" sz="20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6" descr="http://allpointscollision.com/wp-content/uploads/2012/06/lifetime-warranty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3581400" cy="288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68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638800"/>
            <a:ext cx="908308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Questions ?</a:t>
            </a:r>
            <a:endParaRPr lang="en-CA" dirty="0"/>
          </a:p>
          <a:p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62000"/>
            <a:ext cx="4953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49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4294967295"/>
          </p:nvPr>
        </p:nvSpPr>
        <p:spPr>
          <a:xfrm>
            <a:off x="4495800" y="1143000"/>
            <a:ext cx="4648200" cy="5715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Mark Francis</a:t>
            </a: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Learning &amp; 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Development </a:t>
            </a: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Manager</a:t>
            </a: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Nightingale 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University </a:t>
            </a:r>
            <a:endParaRPr lang="en-CA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CA" sz="1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905.896.3434</a:t>
            </a: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800.363.8954</a:t>
            </a: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Ext 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204 </a:t>
            </a:r>
            <a:endParaRPr lang="en-CA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CA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hlinkClick r:id="rId3"/>
              </a:rPr>
              <a:t>mfrancis@nightingalechairs.com</a:t>
            </a:r>
            <a:endParaRPr lang="en-CA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CA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sz="25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www.nightingalechairs.com</a:t>
            </a:r>
            <a:endParaRPr lang="en-CA" sz="25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18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78" y="1524000"/>
            <a:ext cx="4010722" cy="4010722"/>
          </a:xfrm>
          <a:prstGeom prst="rect">
            <a:avLst/>
          </a:prstGeom>
        </p:spPr>
      </p:pic>
      <p:pic>
        <p:nvPicPr>
          <p:cNvPr id="5" name="Picture 4" descr="00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0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23513" y="2590800"/>
            <a:ext cx="31548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HD </a:t>
            </a:r>
            <a:r>
              <a:rPr lang="en-CA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Foot-Ring</a:t>
            </a:r>
          </a:p>
          <a:p>
            <a:pPr algn="ctr"/>
            <a:r>
              <a:rPr lang="en-CA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now standard on</a:t>
            </a:r>
          </a:p>
          <a:p>
            <a:pPr algn="ctr"/>
            <a:r>
              <a:rPr lang="en-CA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all </a:t>
            </a:r>
            <a:r>
              <a:rPr lang="en-CA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Drafting Stool chairs</a:t>
            </a:r>
          </a:p>
          <a:p>
            <a:pPr algn="ctr"/>
            <a:r>
              <a:rPr lang="en-CA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              </a:t>
            </a:r>
            <a:endParaRPr lang="en-CA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... </a:t>
            </a:r>
            <a:r>
              <a:rPr lang="en-CA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at no additional charge !</a:t>
            </a:r>
            <a:endParaRPr lang="en-CA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endParaRPr lang="en-CA" dirty="0"/>
          </a:p>
          <a:p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89093"/>
            <a:ext cx="4937713" cy="398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2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48400" y="1969056"/>
            <a:ext cx="2667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172200" algn="l"/>
                <a:tab pos="6400800" algn="l"/>
                <a:tab pos="6629400" algn="l"/>
                <a:tab pos="6858000" algn="l"/>
                <a:tab pos="7086600" algn="l"/>
                <a:tab pos="7315200" algn="l"/>
              </a:tabLst>
            </a:pPr>
            <a:r>
              <a:rPr lang="en-CA" alt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Segoe Print" panose="02000600000000000000" pitchFamily="2" charset="0"/>
              </a:rPr>
              <a:t>Flat ring</a:t>
            </a:r>
            <a:r>
              <a:rPr lang="en-CA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Segoe Print" panose="02000600000000000000" pitchFamily="2" charset="0"/>
              </a:rPr>
              <a:t> offers </a:t>
            </a:r>
            <a:r>
              <a:rPr lang="en-CA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Segoe Print" panose="02000600000000000000" pitchFamily="2" charset="0"/>
              </a:rPr>
              <a:t>increased </a:t>
            </a:r>
            <a:r>
              <a:rPr lang="en-CA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Segoe Print" panose="02000600000000000000" pitchFamily="2" charset="0"/>
              </a:rPr>
              <a:t>support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172200" algn="l"/>
                <a:tab pos="6400800" algn="l"/>
                <a:tab pos="6629400" algn="l"/>
                <a:tab pos="6858000" algn="l"/>
                <a:tab pos="7086600" algn="l"/>
                <a:tab pos="7315200" algn="l"/>
              </a:tabLst>
            </a:pPr>
            <a:r>
              <a:rPr lang="en-CA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Segoe Print" panose="02000600000000000000" pitchFamily="2" charset="0"/>
              </a:rPr>
              <a:t>for feet to rest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172200" algn="l"/>
                <a:tab pos="6400800" algn="l"/>
                <a:tab pos="6629400" algn="l"/>
                <a:tab pos="6858000" algn="l"/>
                <a:tab pos="7086600" algn="l"/>
                <a:tab pos="7315200" algn="l"/>
              </a:tabLst>
            </a:pPr>
            <a:endParaRPr lang="en-CA" alt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172200" algn="l"/>
                <a:tab pos="6400800" algn="l"/>
                <a:tab pos="6629400" algn="l"/>
                <a:tab pos="6858000" algn="l"/>
                <a:tab pos="7086600" algn="l"/>
                <a:tab pos="7315200" algn="l"/>
              </a:tabLst>
            </a:pPr>
            <a:endParaRPr lang="en-CA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172200" algn="l"/>
                <a:tab pos="6400800" algn="l"/>
                <a:tab pos="6629400" algn="l"/>
                <a:tab pos="6858000" algn="l"/>
                <a:tab pos="7086600" algn="l"/>
                <a:tab pos="7315200" algn="l"/>
              </a:tabLst>
            </a:pPr>
            <a:r>
              <a:rPr lang="en-CA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Segoe Print" panose="02000600000000000000" pitchFamily="2" charset="0"/>
              </a:rPr>
              <a:t>Plated, </a:t>
            </a:r>
            <a:r>
              <a:rPr lang="en-CA" alt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Segoe Print" panose="02000600000000000000" pitchFamily="2" charset="0"/>
              </a:rPr>
              <a:t>cold rolled</a:t>
            </a:r>
            <a:r>
              <a:rPr lang="en-CA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Segoe Print" panose="02000600000000000000" pitchFamily="2" charset="0"/>
              </a:rPr>
              <a:t> steel </a:t>
            </a:r>
            <a:endParaRPr lang="en-CA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172200" algn="l"/>
                <a:tab pos="6400800" algn="l"/>
                <a:tab pos="6629400" algn="l"/>
                <a:tab pos="6858000" algn="l"/>
                <a:tab pos="7086600" algn="l"/>
                <a:tab pos="7315200" algn="l"/>
              </a:tabLst>
            </a:pPr>
            <a:endParaRPr lang="en-CA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172200" algn="l"/>
                <a:tab pos="6400800" algn="l"/>
                <a:tab pos="6629400" algn="l"/>
                <a:tab pos="6858000" algn="l"/>
                <a:tab pos="7086600" algn="l"/>
                <a:tab pos="7315200" algn="l"/>
              </a:tabLst>
            </a:pPr>
            <a:endParaRPr lang="en-CA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9093"/>
            <a:ext cx="3764241" cy="288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9" y="3496319"/>
            <a:ext cx="4033222" cy="32545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685800"/>
            <a:ext cx="720000" cy="72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265" y="4419600"/>
            <a:ext cx="1676400" cy="3323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39161">
            <a:off x="3702306" y="798148"/>
            <a:ext cx="677340" cy="6568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34743">
            <a:off x="3675225" y="4241648"/>
            <a:ext cx="667880" cy="6476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44320" y="157128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OLD</a:t>
            </a: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Foot-Ring</a:t>
            </a:r>
            <a:endParaRPr lang="en-CA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59439" y="4938918"/>
            <a:ext cx="1667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NEW</a:t>
            </a: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Foot-Ring</a:t>
            </a:r>
            <a:endParaRPr lang="en-CA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99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0" y="1789093"/>
            <a:ext cx="28194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172200" algn="l"/>
                <a:tab pos="6400800" algn="l"/>
                <a:tab pos="6629400" algn="l"/>
                <a:tab pos="6858000" algn="l"/>
                <a:tab pos="7086600" algn="l"/>
                <a:tab pos="7315200" algn="l"/>
              </a:tabLst>
            </a:pPr>
            <a:endParaRPr lang="en-CA" altLang="en-US" sz="2000" i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Segoe Print" panose="02000600000000000000" pitchFamily="2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172200" algn="l"/>
                <a:tab pos="6400800" algn="l"/>
                <a:tab pos="6629400" algn="l"/>
                <a:tab pos="6858000" algn="l"/>
                <a:tab pos="7086600" algn="l"/>
                <a:tab pos="7315200" algn="l"/>
              </a:tabLst>
            </a:pPr>
            <a:endParaRPr lang="en-CA" alt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Segoe Print" panose="02000600000000000000" pitchFamily="2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172200" algn="l"/>
                <a:tab pos="6400800" algn="l"/>
                <a:tab pos="6629400" algn="l"/>
                <a:tab pos="6858000" algn="l"/>
                <a:tab pos="7086600" algn="l"/>
                <a:tab pos="7315200" algn="l"/>
              </a:tabLst>
            </a:pPr>
            <a:r>
              <a:rPr lang="en-CA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Segoe Print" panose="02000600000000000000" pitchFamily="2" charset="0"/>
              </a:rPr>
              <a:t>Easily </a:t>
            </a:r>
            <a:r>
              <a:rPr lang="en-CA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Segoe Print" panose="02000600000000000000" pitchFamily="2" charset="0"/>
              </a:rPr>
              <a:t>twists to loosen and then reset </a:t>
            </a:r>
            <a:r>
              <a:rPr lang="en-CA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Segoe Print" panose="02000600000000000000" pitchFamily="2" charset="0"/>
              </a:rPr>
              <a:t>at required </a:t>
            </a:r>
            <a:r>
              <a:rPr lang="en-CA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Segoe Print" panose="02000600000000000000" pitchFamily="2" charset="0"/>
              </a:rPr>
              <a:t>height for </a:t>
            </a:r>
            <a:endParaRPr lang="en-CA" alt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Segoe Print" panose="02000600000000000000" pitchFamily="2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172200" algn="l"/>
                <a:tab pos="6400800" algn="l"/>
                <a:tab pos="6629400" algn="l"/>
                <a:tab pos="6858000" algn="l"/>
                <a:tab pos="7086600" algn="l"/>
                <a:tab pos="7315200" algn="l"/>
              </a:tabLst>
            </a:pPr>
            <a:r>
              <a:rPr lang="en-CA" alt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Segoe Print" panose="02000600000000000000" pitchFamily="2" charset="0"/>
              </a:rPr>
              <a:t>multi-user applications</a:t>
            </a:r>
            <a:endParaRPr lang="en-CA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172200" algn="l"/>
                <a:tab pos="6400800" algn="l"/>
                <a:tab pos="6629400" algn="l"/>
                <a:tab pos="6858000" algn="l"/>
                <a:tab pos="7086600" algn="l"/>
                <a:tab pos="7315200" algn="l"/>
              </a:tabLst>
            </a:pPr>
            <a:endParaRPr lang="en-CA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172200" algn="l"/>
                <a:tab pos="6400800" algn="l"/>
                <a:tab pos="6629400" algn="l"/>
                <a:tab pos="6858000" algn="l"/>
                <a:tab pos="7086600" algn="l"/>
                <a:tab pos="7315200" algn="l"/>
              </a:tabLst>
            </a:pPr>
            <a:r>
              <a:rPr lang="en-CA" alt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Segoe Print" panose="02000600000000000000" pitchFamily="2" charset="0"/>
              </a:rPr>
              <a:t>Twist </a:t>
            </a:r>
            <a:r>
              <a:rPr lang="en-CA" alt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Segoe Print" panose="02000600000000000000" pitchFamily="2" charset="0"/>
              </a:rPr>
              <a:t>motion</a:t>
            </a:r>
            <a:r>
              <a:rPr lang="en-CA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Segoe Print" panose="02000600000000000000" pitchFamily="2" charset="0"/>
              </a:rPr>
              <a:t> locks ring securely in place </a:t>
            </a:r>
            <a:r>
              <a:rPr lang="en-CA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Segoe Print" panose="02000600000000000000" pitchFamily="2" charset="0"/>
              </a:rPr>
              <a:t>at </a:t>
            </a:r>
            <a:r>
              <a:rPr lang="en-CA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Segoe Print" panose="02000600000000000000" pitchFamily="2" charset="0"/>
              </a:rPr>
              <a:t>any position along </a:t>
            </a:r>
            <a:r>
              <a:rPr lang="en-CA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Segoe Print" panose="02000600000000000000" pitchFamily="2" charset="0"/>
              </a:rPr>
              <a:t>column; with a full sleeve</a:t>
            </a:r>
            <a:endParaRPr lang="en-CA" alt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10" y="349093"/>
            <a:ext cx="3764241" cy="288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19" y="3509019"/>
            <a:ext cx="4033222" cy="32545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3261">
            <a:off x="2361178" y="772254"/>
            <a:ext cx="627742" cy="90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91364">
            <a:off x="3740094" y="4154482"/>
            <a:ext cx="668623" cy="36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59850">
            <a:off x="928000" y="4095953"/>
            <a:ext cx="752628" cy="4375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942" y="4334482"/>
            <a:ext cx="720000" cy="72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214" y="1422494"/>
            <a:ext cx="720000" cy="55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flipH="1">
            <a:off x="4343398" y="1571686"/>
            <a:ext cx="18870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OLD</a:t>
            </a:r>
          </a:p>
          <a:p>
            <a:pPr algn="ctr"/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Locking Pin</a:t>
            </a:r>
          </a:p>
          <a:p>
            <a:pPr algn="ctr"/>
            <a:endParaRPr lang="en-CA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NEW</a:t>
            </a:r>
          </a:p>
          <a:p>
            <a:pPr algn="ctr"/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  Locking Sleeve</a:t>
            </a:r>
            <a:endParaRPr lang="en-CA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endParaRPr lang="en-C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433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789093"/>
            <a:ext cx="3048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Swivel Mechanism</a:t>
            </a: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Arm height adjustment</a:t>
            </a: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Seat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depth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adjustment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6000DS Arm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6007DS Armless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     </a:t>
            </a:r>
            <a:r>
              <a:rPr lang="en-CA" sz="20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40.5</a:t>
            </a:r>
            <a:r>
              <a:rPr lang="en-CA" sz="20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”-50.5”</a:t>
            </a:r>
            <a:r>
              <a:rPr lang="en-CA" dirty="0"/>
              <a:t>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648200"/>
            <a:ext cx="1325001" cy="54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1185"/>
            <a:ext cx="4732627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44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398" y="2527757"/>
            <a:ext cx="3048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Applications</a:t>
            </a:r>
            <a:endParaRPr lang="en-CA" sz="2400" b="1" i="1" dirty="0">
              <a:latin typeface="Calibri" panose="020F0502020204030204" pitchFamily="34" charset="0"/>
            </a:endParaRPr>
          </a:p>
          <a:p>
            <a:pPr algn="ctr"/>
            <a:endParaRPr lang="en-CA" sz="2000" dirty="0"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Banking: Tellers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Library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Factory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Multi-users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Matching DS for</a:t>
            </a:r>
          </a:p>
          <a:p>
            <a:pPr algn="ctr"/>
            <a:r>
              <a:rPr lang="en-CA" sz="20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LXO standard</a:t>
            </a:r>
            <a:endParaRPr lang="en-CA" sz="2000" dirty="0">
              <a:latin typeface="Calibri" panose="020F0502020204030204" pitchFamily="34" charset="0"/>
            </a:endParaRPr>
          </a:p>
          <a:p>
            <a:pPr algn="ctr"/>
            <a:endParaRPr lang="en-CA" sz="2000" dirty="0"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1185"/>
            <a:ext cx="4732627" cy="612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2032" y="1307538"/>
            <a:ext cx="107873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08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789093"/>
            <a:ext cx="3048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ABLEX™ Memory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Mesh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on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back and seat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Height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adjustable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arms</a:t>
            </a: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3 way pivoting,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locking arm pads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Contoured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waterfall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seat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design </a:t>
            </a:r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5850DS	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    </a:t>
            </a:r>
            <a:r>
              <a:rPr lang="en-CA" sz="20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44”- 54.75</a:t>
            </a:r>
            <a:r>
              <a:rPr lang="en-CA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”</a:t>
            </a:r>
            <a:r>
              <a:rPr lang="en-CA" dirty="0"/>
              <a:t>	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46" y="585600"/>
            <a:ext cx="3357754" cy="61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299800"/>
            <a:ext cx="163139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0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2398216"/>
            <a:ext cx="3048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Applications</a:t>
            </a:r>
            <a:endParaRPr lang="en-CA" sz="2400" b="1" i="1" dirty="0"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Banking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: Tellers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Library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Multi-users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Matching DS for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WXO standard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Hi-tech industry:</a:t>
            </a:r>
          </a:p>
          <a:p>
            <a:pPr algn="ctr"/>
            <a:r>
              <a:rPr lang="en-CA" sz="20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strong aesthetic</a:t>
            </a:r>
            <a:endParaRPr lang="en-CA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46" y="585600"/>
            <a:ext cx="3357754" cy="612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2032" y="1307538"/>
            <a:ext cx="107873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8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ood Type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8661</TotalTime>
  <Words>434</Words>
  <Application>Microsoft Office PowerPoint</Application>
  <PresentationFormat>On-screen Show (4:3)</PresentationFormat>
  <Paragraphs>308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Rockwell</vt:lpstr>
      <vt:lpstr>Rockwell Condensed</vt:lpstr>
      <vt:lpstr>Segoe Print</vt:lpstr>
      <vt:lpstr>Wingdings</vt:lpstr>
      <vt:lpstr>Wood 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2009 GFG Sales Meeting</dc:title>
  <dc:creator>User</dc:creator>
  <cp:lastModifiedBy>Mark Francis</cp:lastModifiedBy>
  <cp:revision>517</cp:revision>
  <cp:lastPrinted>2015-07-15T20:46:17Z</cp:lastPrinted>
  <dcterms:created xsi:type="dcterms:W3CDTF">2009-10-05T20:34:28Z</dcterms:created>
  <dcterms:modified xsi:type="dcterms:W3CDTF">2015-10-28T19:44:24Z</dcterms:modified>
</cp:coreProperties>
</file>